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7" r:id="rId2"/>
  </p:sldMasterIdLst>
  <p:notesMasterIdLst>
    <p:notesMasterId r:id="rId38"/>
  </p:notesMasterIdLst>
  <p:sldIdLst>
    <p:sldId id="257" r:id="rId3"/>
    <p:sldId id="275" r:id="rId4"/>
    <p:sldId id="337" r:id="rId5"/>
    <p:sldId id="265" r:id="rId6"/>
    <p:sldId id="266" r:id="rId7"/>
    <p:sldId id="283" r:id="rId8"/>
    <p:sldId id="324" r:id="rId9"/>
    <p:sldId id="326" r:id="rId10"/>
    <p:sldId id="328" r:id="rId11"/>
    <p:sldId id="329" r:id="rId12"/>
    <p:sldId id="330" r:id="rId13"/>
    <p:sldId id="336" r:id="rId14"/>
    <p:sldId id="338" r:id="rId15"/>
    <p:sldId id="339" r:id="rId16"/>
    <p:sldId id="340" r:id="rId17"/>
    <p:sldId id="341" r:id="rId18"/>
    <p:sldId id="272" r:id="rId19"/>
    <p:sldId id="284" r:id="rId20"/>
    <p:sldId id="285" r:id="rId21"/>
    <p:sldId id="286" r:id="rId22"/>
    <p:sldId id="287" r:id="rId23"/>
    <p:sldId id="276" r:id="rId24"/>
    <p:sldId id="296" r:id="rId25"/>
    <p:sldId id="297" r:id="rId26"/>
    <p:sldId id="327" r:id="rId27"/>
    <p:sldId id="342" r:id="rId28"/>
    <p:sldId id="343" r:id="rId29"/>
    <p:sldId id="344" r:id="rId30"/>
    <p:sldId id="345" r:id="rId31"/>
    <p:sldId id="346" r:id="rId32"/>
    <p:sldId id="347" r:id="rId33"/>
    <p:sldId id="268" r:id="rId34"/>
    <p:sldId id="269" r:id="rId35"/>
    <p:sldId id="270" r:id="rId36"/>
    <p:sldId id="274" r:id="rId37"/>
  </p:sldIdLst>
  <p:sldSz cx="12192000" cy="6858000"/>
  <p:notesSz cx="6858000" cy="9144000"/>
  <p:embeddedFontLst>
    <p:embeddedFont>
      <p:font typeface="나눔스퀘어 Bold" panose="020B0600000101010101" pitchFamily="50" charset="-127"/>
      <p:bold r:id="rId39"/>
    </p:embeddedFont>
    <p:embeddedFont>
      <p:font typeface="나눔스퀘어 Extra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9" autoAdjust="0"/>
    <p:restoredTop sz="92211" autoAdjust="0"/>
  </p:normalViewPr>
  <p:slideViewPr>
    <p:cSldViewPr snapToGrid="0">
      <p:cViewPr varScale="1">
        <p:scale>
          <a:sx n="114" d="100"/>
          <a:sy n="114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57EDD-B398-4B6E-854D-5F13FD21DB0D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EFB1D-BB3E-4624-9357-ADA4B23EE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309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94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8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295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303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802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580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108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fontAlgn="base">
              <a:lnSpc>
                <a:spcPct val="160000"/>
              </a:lnSpc>
            </a:pPr>
            <a:endParaRPr lang="ko-KR" altLang="en-US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870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480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225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46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833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8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46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794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532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68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16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77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58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97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722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261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38BD8-C0F5-439D-BBB6-7A630B471B0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60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50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731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027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832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534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33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2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535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38BD8-C0F5-439D-BBB6-7A630B471B0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0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D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ACDAF1"/>
              </a:clrFrom>
              <a:clrTo>
                <a:srgbClr val="ACDA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67"/>
          <a:stretch/>
        </p:blipFill>
        <p:spPr>
          <a:xfrm>
            <a:off x="9553508" y="407741"/>
            <a:ext cx="2638491" cy="27080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r="6325"/>
          <a:stretch/>
        </p:blipFill>
        <p:spPr>
          <a:xfrm>
            <a:off x="-149919" y="1761776"/>
            <a:ext cx="12341918" cy="31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40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72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738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29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470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57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64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75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96D88-3E48-4949-A411-9FD6E1BF8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FFEA6D-1707-45D4-823F-4C7A6D1E7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E3513-C29B-4503-9A5A-8142243F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AD416-1CF1-453B-AE57-E6FC5EBEC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FA2CE4-1739-425F-9969-48407888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47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6716D-66F3-4A28-80D4-5409167E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03144-4751-4F01-A0BF-DD372287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2E5FF6-243C-4447-9322-5C400E6A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45BBDC-7D78-4756-AF88-47A57A88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2D849-F221-4194-A955-9203C135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79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A930E-4ACF-4FD9-AB9C-8D77DD3AC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E6738F-2A4C-469A-8770-ABB97F43C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1093C4-9F8D-43B9-A9BA-DCD829CC5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499093-60CE-4F54-AA77-109DBCA0F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AAF06-1DAA-4F0B-A5D4-295B8DD7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97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D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928175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773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B42D1-C253-4F23-87B4-2281687F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6BC3E-1617-4250-BE72-8AFA599AA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47EE50-0A0C-4962-900A-5AB206206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1C79F5-EB56-4628-856F-46E6FE12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D221F7-2FEF-4EFB-AC88-61863B4F3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1636C4-6626-4E3D-B54D-2267C839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35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1067F-2A38-42F0-BBD5-CC7C3FEAD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7C8FB0-14B6-4863-B7C4-E1C11917D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059DB3-9DC3-4589-B1F7-E938E3585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59F1CF-173B-4815-B180-3BBE049E4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526FD0-9126-4E92-A95E-A221C51B9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60E5DE-7756-43A2-A4E0-BE953100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7BADA8-7553-475F-9D9E-0516D63C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39F7A6-D1F0-41A4-9999-34A901AA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27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2144A-FE8B-4B0D-A1BA-1BBBC8D0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3A5659-7C50-4205-BB5C-2A9D4653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62F5F9-114E-4FF3-ACD2-FE9B001CF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0E8A70-4CFC-4B00-9E40-93A439BA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82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AA1AEE-5E40-4CB7-BDB4-34E4B033D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2D2C1B-067A-43D0-92DC-E63692C9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3B2846-2068-4194-879F-1C7813EA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805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69E01-63B3-41FD-BA27-1836845B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573087-2C29-4217-A1BE-200C12F05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315E8B-9A79-466F-B007-C423F4052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5E3E82-CB3A-4C7C-9BB1-36CEDA9B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24FD3A-E0B1-46F3-AF1F-6E319C5A3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0F7D8-F5B7-4E2A-8767-22D139F4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6388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7C414-B290-49AA-BFF1-8E7F9760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DB0F6E-E94D-43B7-B992-8C283822FD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6C5C43-874A-4F3A-8703-6E3439A25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D2DC2E-5A0F-4DE3-83E1-1F3D0227C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508D7A-AC4C-4667-B949-8A9AC3EB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3E78E1-AA05-4BAE-A4C1-DACDE89B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9392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6A48C-3EBD-4CA0-B03D-252EA7D5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00DF67-FEF9-4654-81B9-6E7325AF3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C9F87-E3C5-48D9-9297-B2552879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3145CD-2CD4-4A4C-80E1-935630119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C74C9-B8EF-45F3-AC5C-0E5609BB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9834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B85050-8315-4912-99C1-A8E0CD091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4C9C67-F329-47A5-98DE-9C9D050E1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9475A-7DF3-4427-89E3-5BF4D7396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B3E5D-BA15-44D6-B5A4-C7B78146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CA5EC-4E87-48D7-B539-8940C814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75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1586618"/>
          </a:xfrm>
          <a:prstGeom prst="rect">
            <a:avLst/>
          </a:prstGeom>
          <a:solidFill>
            <a:srgbClr val="ACD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8" y="122401"/>
            <a:ext cx="1304063" cy="13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8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D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ACDAF1"/>
              </a:clrFrom>
              <a:clrTo>
                <a:srgbClr val="ACDA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67"/>
          <a:stretch/>
        </p:blipFill>
        <p:spPr>
          <a:xfrm>
            <a:off x="0" y="0"/>
            <a:ext cx="1545853" cy="158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5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719072" cy="6858000"/>
          </a:xfrm>
          <a:prstGeom prst="rect">
            <a:avLst/>
          </a:prstGeom>
          <a:solidFill>
            <a:srgbClr val="ACD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ACDAF1"/>
              </a:clrFrom>
              <a:clrTo>
                <a:srgbClr val="ACDA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67"/>
          <a:stretch/>
        </p:blipFill>
        <p:spPr>
          <a:xfrm>
            <a:off x="0" y="0"/>
            <a:ext cx="1545853" cy="15866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8" y="122401"/>
            <a:ext cx="1304063" cy="13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4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1586618"/>
          </a:xfrm>
          <a:prstGeom prst="rect">
            <a:avLst/>
          </a:prstGeom>
          <a:solidFill>
            <a:srgbClr val="ACD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8" y="122401"/>
            <a:ext cx="1304063" cy="13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0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D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309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4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8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25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F4174-AAFE-4883-959B-C5BC3953B1E6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792D-2BAC-48D1-80D1-A08A21DAFD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28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AEC73C-B5B8-464A-A170-D7BF504F7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04AE77-CCC9-4D39-A565-E9DD63878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D7CBA1-A7EF-479E-A197-23366CA6F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02794-0EBC-44E0-83FA-07392CCE90C5}" type="datetimeFigureOut">
              <a:rPr lang="ko-KR" altLang="en-US" smtClean="0"/>
              <a:t>2019-08-26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6FCFD-D19E-4BC8-B454-67FE05A517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60E35F-6975-43A6-A1A8-6DF32FEE4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C81C7-8D48-4C30-A1DB-54CDFAEB5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6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313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176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약 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6B52B6-A1D4-41B7-8B25-C8EB37442B49}"/>
              </a:ext>
            </a:extLst>
          </p:cNvPr>
          <p:cNvSpPr txBox="1"/>
          <p:nvPr/>
        </p:nvSpPr>
        <p:spPr>
          <a:xfrm>
            <a:off x="192024" y="1675137"/>
            <a:ext cx="3889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defRPr/>
            </a:pPr>
            <a:r>
              <a:rPr lang="ko-KR" altLang="en-US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DB_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약 목록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3EAA5-823A-4BC9-B904-BCFF8F3B1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4" y="2099854"/>
            <a:ext cx="2374069" cy="4222801"/>
          </a:xfrm>
          <a:prstGeom prst="rect">
            <a:avLst/>
          </a:prstGeom>
        </p:spPr>
      </p:pic>
      <p:sp>
        <p:nvSpPr>
          <p:cNvPr id="27" name="오른쪽 중괄호 26">
            <a:extLst>
              <a:ext uri="{FF2B5EF4-FFF2-40B4-BE49-F238E27FC236}">
                <a16:creationId xmlns:a16="http://schemas.microsoft.com/office/drawing/2014/main" id="{04363534-3875-4020-BB3F-E2EF925AE1B1}"/>
              </a:ext>
            </a:extLst>
          </p:cNvPr>
          <p:cNvSpPr/>
          <p:nvPr/>
        </p:nvSpPr>
        <p:spPr>
          <a:xfrm>
            <a:off x="3010593" y="2858016"/>
            <a:ext cx="647007" cy="1453926"/>
          </a:xfrm>
          <a:prstGeom prst="rightBrace">
            <a:avLst>
              <a:gd name="adj1" fmla="val 8333"/>
              <a:gd name="adj2" fmla="val 1302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BE1D6E-5557-4E72-87A2-A8FB2FD5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591" y="2094319"/>
            <a:ext cx="7123885" cy="4963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8846D2-A0B6-4FA9-86B1-B330DDEDC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591" y="2590700"/>
            <a:ext cx="4584225" cy="7144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876AE3-C242-4B0C-88B5-780C9E328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591" y="3429000"/>
            <a:ext cx="4584225" cy="5449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34A63C-2CF5-4E1F-B2B2-BD270ABAF1D6}"/>
              </a:ext>
            </a:extLst>
          </p:cNvPr>
          <p:cNvSpPr/>
          <p:nvPr/>
        </p:nvSpPr>
        <p:spPr>
          <a:xfrm>
            <a:off x="9830324" y="3775192"/>
            <a:ext cx="1739579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(MyDBHelper.java)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827C2767-E06A-46A7-9615-361D7CB68E6B}"/>
              </a:ext>
            </a:extLst>
          </p:cNvPr>
          <p:cNvSpPr/>
          <p:nvPr/>
        </p:nvSpPr>
        <p:spPr>
          <a:xfrm>
            <a:off x="5575650" y="2192188"/>
            <a:ext cx="4835765" cy="377102"/>
          </a:xfrm>
          <a:prstGeom prst="parallelogram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E8C768F9-26EA-449C-B077-F6E770AA2008}"/>
              </a:ext>
            </a:extLst>
          </p:cNvPr>
          <p:cNvSpPr/>
          <p:nvPr/>
        </p:nvSpPr>
        <p:spPr>
          <a:xfrm>
            <a:off x="4828078" y="2726201"/>
            <a:ext cx="4187737" cy="143436"/>
          </a:xfrm>
          <a:prstGeom prst="parallelogram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2B365F19-2B32-4342-82FB-A470F79D278A}"/>
              </a:ext>
            </a:extLst>
          </p:cNvPr>
          <p:cNvSpPr/>
          <p:nvPr/>
        </p:nvSpPr>
        <p:spPr>
          <a:xfrm>
            <a:off x="4828079" y="3416026"/>
            <a:ext cx="4187737" cy="143436"/>
          </a:xfrm>
          <a:prstGeom prst="parallelogram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52725BB-2FC9-4506-9B73-A50639E2C647}"/>
              </a:ext>
            </a:extLst>
          </p:cNvPr>
          <p:cNvCxnSpPr>
            <a:cxnSpLocks/>
          </p:cNvCxnSpPr>
          <p:nvPr/>
        </p:nvCxnSpPr>
        <p:spPr>
          <a:xfrm flipH="1">
            <a:off x="6833300" y="3683342"/>
            <a:ext cx="468488" cy="6517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D132545-39A3-4340-A18E-11F29BA5B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119" y="4502018"/>
            <a:ext cx="8362950" cy="533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D5C962-DA0E-46CA-B19E-E1F5E4E479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531" y="5150911"/>
            <a:ext cx="8620125" cy="323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7CC522-70CD-45D3-A8B8-66F882857F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9507" y="5470780"/>
            <a:ext cx="8439150" cy="371475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5B9C6049-FD66-43D7-B83D-3CA6B9B841A6}"/>
              </a:ext>
            </a:extLst>
          </p:cNvPr>
          <p:cNvSpPr/>
          <p:nvPr/>
        </p:nvSpPr>
        <p:spPr>
          <a:xfrm>
            <a:off x="1216404" y="4527511"/>
            <a:ext cx="9195011" cy="1277477"/>
          </a:xfrm>
          <a:prstGeom prst="parallelogram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98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176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약 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6B52B6-A1D4-41B7-8B25-C8EB37442B49}"/>
              </a:ext>
            </a:extLst>
          </p:cNvPr>
          <p:cNvSpPr txBox="1"/>
          <p:nvPr/>
        </p:nvSpPr>
        <p:spPr>
          <a:xfrm>
            <a:off x="192024" y="1675137"/>
            <a:ext cx="3145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SharedPreferences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6C6FDD-8FBA-4CB1-8404-1A41EF336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9" y="2106024"/>
            <a:ext cx="2375034" cy="42222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8D233B-AA72-4AB1-93F5-C94F2C1102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8"/>
          <a:stretch/>
        </p:blipFill>
        <p:spPr>
          <a:xfrm>
            <a:off x="4028440" y="2106024"/>
            <a:ext cx="7528001" cy="24642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1B9EAD-35FE-4271-A584-6D9E17FCC3BD}"/>
              </a:ext>
            </a:extLst>
          </p:cNvPr>
          <p:cNvSpPr/>
          <p:nvPr/>
        </p:nvSpPr>
        <p:spPr>
          <a:xfrm>
            <a:off x="8604730" y="4382948"/>
            <a:ext cx="3054041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(PillListRecyclerViewAdapter.java)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9C4FB0-CFFB-4BF1-85DE-7D729939EFB6}"/>
              </a:ext>
            </a:extLst>
          </p:cNvPr>
          <p:cNvSpPr/>
          <p:nvPr/>
        </p:nvSpPr>
        <p:spPr>
          <a:xfrm>
            <a:off x="5750886" y="5400489"/>
            <a:ext cx="5805555" cy="927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SharedPreferences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value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이루어진 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형식으로 데이터를 저장하는 방법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D3A1D30-E2A4-4786-8674-44F90AFD932C}"/>
              </a:ext>
            </a:extLst>
          </p:cNvPr>
          <p:cNvSpPr/>
          <p:nvPr/>
        </p:nvSpPr>
        <p:spPr>
          <a:xfrm>
            <a:off x="2675467" y="3327400"/>
            <a:ext cx="436726" cy="522111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EA3E6EA-B788-4AA3-85C3-E4DAC3C68280}"/>
              </a:ext>
            </a:extLst>
          </p:cNvPr>
          <p:cNvCxnSpPr>
            <a:cxnSpLocks/>
          </p:cNvCxnSpPr>
          <p:nvPr/>
        </p:nvCxnSpPr>
        <p:spPr>
          <a:xfrm>
            <a:off x="6502400" y="3429000"/>
            <a:ext cx="13885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8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2023" y="1675137"/>
            <a:ext cx="2088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defRPr/>
            </a:pPr>
            <a:r>
              <a:rPr lang="en-US" altLang="ko-KR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리사이클러뷰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933537-AB00-4FD9-9DE1-ACE9F8333F5F}"/>
              </a:ext>
            </a:extLst>
          </p:cNvPr>
          <p:cNvSpPr/>
          <p:nvPr/>
        </p:nvSpPr>
        <p:spPr>
          <a:xfrm>
            <a:off x="3607145" y="5380649"/>
            <a:ext cx="7950260" cy="927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리사이클러뷰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많은 수의 데이터 집합을 제한된 영역 내에서 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유연하게 표시할 수 있도록 만들어주는 위젯이다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E22C58-0386-4195-965A-7FF730D92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3" y="2106024"/>
            <a:ext cx="2376000" cy="422609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48BA6D2-9CFD-4DE2-A944-84FDB5F710ED}"/>
              </a:ext>
            </a:extLst>
          </p:cNvPr>
          <p:cNvSpPr/>
          <p:nvPr/>
        </p:nvSpPr>
        <p:spPr>
          <a:xfrm>
            <a:off x="620195" y="3567289"/>
            <a:ext cx="2390398" cy="824089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7B0E1-2980-4A63-B9AE-594C8E5D7AD0}"/>
              </a:ext>
            </a:extLst>
          </p:cNvPr>
          <p:cNvSpPr txBox="1"/>
          <p:nvPr/>
        </p:nvSpPr>
        <p:spPr>
          <a:xfrm>
            <a:off x="3024991" y="4034406"/>
            <a:ext cx="85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반복</a:t>
            </a:r>
          </a:p>
        </p:txBody>
      </p:sp>
      <p:pic>
        <p:nvPicPr>
          <p:cNvPr id="14" name="_x387623640" descr="EMB000021445830">
            <a:extLst>
              <a:ext uri="{FF2B5EF4-FFF2-40B4-BE49-F238E27FC236}">
                <a16:creationId xmlns:a16="http://schemas.microsoft.com/office/drawing/2014/main" id="{16A63B6E-8A66-40F7-B719-0252DF6EE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t="7972" r="1197" b="13302"/>
          <a:stretch/>
        </p:blipFill>
        <p:spPr bwMode="auto">
          <a:xfrm>
            <a:off x="5449046" y="2106024"/>
            <a:ext cx="6108359" cy="83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2BC88C-5676-45C3-854F-6053D350753B}"/>
              </a:ext>
            </a:extLst>
          </p:cNvPr>
          <p:cNvSpPr/>
          <p:nvPr/>
        </p:nvSpPr>
        <p:spPr>
          <a:xfrm>
            <a:off x="9459146" y="2875195"/>
            <a:ext cx="2122697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(activity_selecting.xml)</a:t>
            </a:r>
          </a:p>
        </p:txBody>
      </p:sp>
      <p:pic>
        <p:nvPicPr>
          <p:cNvPr id="18" name="_x387625160" descr="EMB000021445840">
            <a:extLst>
              <a:ext uri="{FF2B5EF4-FFF2-40B4-BE49-F238E27FC236}">
                <a16:creationId xmlns:a16="http://schemas.microsoft.com/office/drawing/2014/main" id="{53F6B315-A57E-4A23-8A26-FF771CB9D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330" y="3512834"/>
            <a:ext cx="2606075" cy="49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1CA96E-201C-46F3-B4BD-7DEB578E9BA6}"/>
              </a:ext>
            </a:extLst>
          </p:cNvPr>
          <p:cNvSpPr/>
          <p:nvPr/>
        </p:nvSpPr>
        <p:spPr>
          <a:xfrm>
            <a:off x="7749739" y="3884020"/>
            <a:ext cx="3832104" cy="3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row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마다의 모습은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rv_item_list.xml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구현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D61685-F193-4AED-A4E5-388651F9B486}"/>
              </a:ext>
            </a:extLst>
          </p:cNvPr>
          <p:cNvSpPr txBox="1"/>
          <p:nvPr/>
        </p:nvSpPr>
        <p:spPr>
          <a:xfrm>
            <a:off x="1499507" y="456687"/>
            <a:ext cx="5710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목록 페이지</a:t>
            </a:r>
          </a:p>
        </p:txBody>
      </p:sp>
    </p:spTree>
    <p:extLst>
      <p:ext uri="{BB962C8B-B14F-4D97-AF65-F5344CB8AC3E}">
        <p14:creationId xmlns:p14="http://schemas.microsoft.com/office/powerpoint/2010/main" val="2499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5710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목록 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3059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defRPr/>
            </a:pPr>
            <a:r>
              <a:rPr lang="ko-KR" altLang="en-US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DB_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목록 가져오기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016189" y="3833425"/>
            <a:ext cx="1724255" cy="3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(MyDBHelper.java)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4F866E-C1F4-49AE-B638-761C761F9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3" y="2106024"/>
            <a:ext cx="2376000" cy="4226097"/>
          </a:xfrm>
          <a:prstGeom prst="rect">
            <a:avLst/>
          </a:prstGeom>
        </p:spPr>
      </p:pic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3CEA1697-8A85-4186-8AAE-C3924FFD9518}"/>
              </a:ext>
            </a:extLst>
          </p:cNvPr>
          <p:cNvSpPr/>
          <p:nvPr/>
        </p:nvSpPr>
        <p:spPr>
          <a:xfrm>
            <a:off x="3010593" y="2911156"/>
            <a:ext cx="647007" cy="2167467"/>
          </a:xfrm>
          <a:prstGeom prst="rightBrace">
            <a:avLst>
              <a:gd name="adj1" fmla="val 8333"/>
              <a:gd name="adj2" fmla="val 1302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_x387625400" descr="EMB000021445847">
            <a:extLst>
              <a:ext uri="{FF2B5EF4-FFF2-40B4-BE49-F238E27FC236}">
                <a16:creationId xmlns:a16="http://schemas.microsoft.com/office/drawing/2014/main" id="{10F860D1-5FBB-44C8-A718-50127CDCD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" r="964"/>
          <a:stretch/>
        </p:blipFill>
        <p:spPr bwMode="auto">
          <a:xfrm>
            <a:off x="4748288" y="2471798"/>
            <a:ext cx="6809119" cy="152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22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5710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목록 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3059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defRPr/>
            </a:pPr>
            <a:r>
              <a:rPr lang="ko-KR" altLang="en-US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DB_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목록 가져오기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016189" y="3833425"/>
            <a:ext cx="1724255" cy="40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(MyDBHelper.java)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4F866E-C1F4-49AE-B638-761C761F9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3" y="2106024"/>
            <a:ext cx="2376000" cy="4226097"/>
          </a:xfrm>
          <a:prstGeom prst="rect">
            <a:avLst/>
          </a:prstGeom>
        </p:spPr>
      </p:pic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3CEA1697-8A85-4186-8AAE-C3924FFD9518}"/>
              </a:ext>
            </a:extLst>
          </p:cNvPr>
          <p:cNvSpPr/>
          <p:nvPr/>
        </p:nvSpPr>
        <p:spPr>
          <a:xfrm>
            <a:off x="3010593" y="2911156"/>
            <a:ext cx="647007" cy="2167467"/>
          </a:xfrm>
          <a:prstGeom prst="rightBrace">
            <a:avLst>
              <a:gd name="adj1" fmla="val 8333"/>
              <a:gd name="adj2" fmla="val 1302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978D88-EEF6-4CE8-AB13-16483622486D}"/>
              </a:ext>
            </a:extLst>
          </p:cNvPr>
          <p:cNvSpPr/>
          <p:nvPr/>
        </p:nvSpPr>
        <p:spPr>
          <a:xfrm>
            <a:off x="5157384" y="5405349"/>
            <a:ext cx="6400023" cy="927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관련 메모하는 페이지에서 날짜 별로 약 목록 가지고 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오기 위해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에서의 삭제는 아니다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13" name="_x387625400" descr="EMB000021445847">
            <a:extLst>
              <a:ext uri="{FF2B5EF4-FFF2-40B4-BE49-F238E27FC236}">
                <a16:creationId xmlns:a16="http://schemas.microsoft.com/office/drawing/2014/main" id="{10F860D1-5FBB-44C8-A718-50127CDCD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" r="964"/>
          <a:stretch/>
        </p:blipFill>
        <p:spPr bwMode="auto">
          <a:xfrm>
            <a:off x="4748288" y="2471798"/>
            <a:ext cx="6809119" cy="152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4A601BDA-5648-4941-A074-8EC7434052E5}"/>
              </a:ext>
            </a:extLst>
          </p:cNvPr>
          <p:cNvSpPr/>
          <p:nvPr/>
        </p:nvSpPr>
        <p:spPr>
          <a:xfrm>
            <a:off x="6096000" y="3146650"/>
            <a:ext cx="4391378" cy="270933"/>
          </a:xfrm>
          <a:prstGeom prst="parallelogram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D4D4EBB-422C-4679-B136-E2570AA822B9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7823201" y="3417583"/>
            <a:ext cx="468488" cy="6517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1C0CAF1-4295-434B-8CE3-7100511CC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03" y="4057359"/>
            <a:ext cx="10899697" cy="897430"/>
          </a:xfrm>
          <a:prstGeom prst="rect">
            <a:avLst/>
          </a:prstGeom>
        </p:spPr>
      </p:pic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D5470A65-D6D7-4ED7-BA0B-DF3BB022A009}"/>
              </a:ext>
            </a:extLst>
          </p:cNvPr>
          <p:cNvSpPr/>
          <p:nvPr/>
        </p:nvSpPr>
        <p:spPr>
          <a:xfrm>
            <a:off x="697992" y="4072100"/>
            <a:ext cx="11189208" cy="768158"/>
          </a:xfrm>
          <a:prstGeom prst="parallelogram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02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5710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목록 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3" y="1675137"/>
            <a:ext cx="4978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 다이얼로그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106" r="2890" b="3618"/>
          <a:stretch/>
        </p:blipFill>
        <p:spPr>
          <a:xfrm>
            <a:off x="6802527" y="2105886"/>
            <a:ext cx="4754880" cy="17048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04937" y="3691796"/>
            <a:ext cx="3152470" cy="3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(ListItemRecyclerViewAdapter.java)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644" t="6476" r="2660" b="6980"/>
          <a:stretch/>
        </p:blipFill>
        <p:spPr>
          <a:xfrm>
            <a:off x="6235599" y="4734175"/>
            <a:ext cx="5321808" cy="147218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832255" y="5932608"/>
            <a:ext cx="1739579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(MyDBHelper.java)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856DB7-1C6A-44FB-A894-FCAC1B4F3E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3" y="2106024"/>
            <a:ext cx="2376000" cy="42240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8CB5A5C-87D7-4C59-9D2B-654F4B8F44E5}"/>
              </a:ext>
            </a:extLst>
          </p:cNvPr>
          <p:cNvSpPr/>
          <p:nvPr/>
        </p:nvSpPr>
        <p:spPr>
          <a:xfrm>
            <a:off x="1574290" y="4362340"/>
            <a:ext cx="496605" cy="275151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A768FC7-3939-4460-AA20-A7166C60E5AF}"/>
              </a:ext>
            </a:extLst>
          </p:cNvPr>
          <p:cNvCxnSpPr>
            <a:cxnSpLocks/>
          </p:cNvCxnSpPr>
          <p:nvPr/>
        </p:nvCxnSpPr>
        <p:spPr>
          <a:xfrm>
            <a:off x="7493440" y="3313640"/>
            <a:ext cx="16505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76C59F-01B6-4C1C-940F-BE32D44EC948}"/>
              </a:ext>
            </a:extLst>
          </p:cNvPr>
          <p:cNvCxnSpPr>
            <a:cxnSpLocks/>
          </p:cNvCxnSpPr>
          <p:nvPr/>
        </p:nvCxnSpPr>
        <p:spPr>
          <a:xfrm>
            <a:off x="7493440" y="3567640"/>
            <a:ext cx="315198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4D9134-082A-4877-AC31-C2751D6831FE}"/>
              </a:ext>
            </a:extLst>
          </p:cNvPr>
          <p:cNvCxnSpPr>
            <a:cxnSpLocks/>
          </p:cNvCxnSpPr>
          <p:nvPr/>
        </p:nvCxnSpPr>
        <p:spPr>
          <a:xfrm>
            <a:off x="7493440" y="5419018"/>
            <a:ext cx="14134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CD5BE82-D3D4-43D4-B53B-B06BCEF57647}"/>
              </a:ext>
            </a:extLst>
          </p:cNvPr>
          <p:cNvCxnSpPr>
            <a:cxnSpLocks/>
          </p:cNvCxnSpPr>
          <p:nvPr/>
        </p:nvCxnSpPr>
        <p:spPr>
          <a:xfrm>
            <a:off x="7493440" y="5650440"/>
            <a:ext cx="14134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4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5710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목록 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3365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④ 다이얼로그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설정 수정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56116" y="5402206"/>
            <a:ext cx="7301291" cy="927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페이지로 이동할 시 추가 페이지와 달리 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설정한 정보를 보여주기 위한 작업이다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793323" y="4258554"/>
            <a:ext cx="3236784" cy="3974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(ListItemRecyclerViewAdapter.java)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07" y="2106024"/>
            <a:ext cx="6971993" cy="21787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15BA62-1BE9-4E77-B94E-EC4D4C3F3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3" y="2106024"/>
            <a:ext cx="2376000" cy="4224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641B70-8499-4E7C-B7E3-D86DC449D20C}"/>
              </a:ext>
            </a:extLst>
          </p:cNvPr>
          <p:cNvSpPr/>
          <p:nvPr/>
        </p:nvSpPr>
        <p:spPr>
          <a:xfrm>
            <a:off x="2077629" y="4380819"/>
            <a:ext cx="496605" cy="275151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760F4EE-AA82-4B36-AEBF-94F6D28FAC77}"/>
              </a:ext>
            </a:extLst>
          </p:cNvPr>
          <p:cNvCxnSpPr>
            <a:cxnSpLocks/>
          </p:cNvCxnSpPr>
          <p:nvPr/>
        </p:nvCxnSpPr>
        <p:spPr>
          <a:xfrm>
            <a:off x="6285324" y="3561995"/>
            <a:ext cx="10411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80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891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설정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뷰와 기능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12981" y="1583863"/>
            <a:ext cx="10072564" cy="484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이름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날짜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종료 날짜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복용 요일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복용 횟수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시간을 설정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수정할 수 있다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3" y="2106024"/>
            <a:ext cx="2366388" cy="42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00" y="2106022"/>
            <a:ext cx="2366388" cy="422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37" y="2106022"/>
            <a:ext cx="2366388" cy="42240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07" y="2106022"/>
            <a:ext cx="2376000" cy="42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1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891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설정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2879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종료날짜 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시작날짜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201452" y="6159003"/>
            <a:ext cx="2446504" cy="48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(SettingActivity.java)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1" name="_x387623480" descr="EMB0000214458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5137"/>
            <a:ext cx="5903976" cy="449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EBC4C8B-3A53-46C6-97BA-618BD28AD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02" y="2106024"/>
            <a:ext cx="2329529" cy="4222800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43DF20F6-DCA8-4ECE-9F15-340471A9113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4" y="2106024"/>
            <a:ext cx="2376000" cy="42228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54B2E2-92BB-4DC6-BFE8-B7FD7F5D5B5A}"/>
              </a:ext>
            </a:extLst>
          </p:cNvPr>
          <p:cNvSpPr/>
          <p:nvPr/>
        </p:nvSpPr>
        <p:spPr>
          <a:xfrm>
            <a:off x="2806466" y="2855659"/>
            <a:ext cx="2376000" cy="680224"/>
          </a:xfrm>
          <a:prstGeom prst="roundRect">
            <a:avLst/>
          </a:prstGeom>
          <a:noFill/>
          <a:ln w="57150">
            <a:solidFill>
              <a:srgbClr val="008FFA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45AC9B4-F6A0-4014-A55C-1EE9731F6E35}"/>
              </a:ext>
            </a:extLst>
          </p:cNvPr>
          <p:cNvSpPr/>
          <p:nvPr/>
        </p:nvSpPr>
        <p:spPr>
          <a:xfrm>
            <a:off x="6347011" y="4548359"/>
            <a:ext cx="3281083" cy="1649756"/>
          </a:xfrm>
          <a:prstGeom prst="roundRect">
            <a:avLst/>
          </a:prstGeom>
          <a:noFill/>
          <a:ln w="38100">
            <a:solidFill>
              <a:srgbClr val="F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323103F-49FF-4D9D-B6A8-9877DFDB72F0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4607274" y="5373237"/>
            <a:ext cx="1739737" cy="426928"/>
          </a:xfrm>
          <a:prstGeom prst="straightConnector1">
            <a:avLst/>
          </a:prstGeom>
          <a:ln w="38100">
            <a:solidFill>
              <a:srgbClr val="F6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85A301-C328-4634-8503-C87E10FF48F2}"/>
              </a:ext>
            </a:extLst>
          </p:cNvPr>
          <p:cNvSpPr/>
          <p:nvPr/>
        </p:nvSpPr>
        <p:spPr>
          <a:xfrm>
            <a:off x="3381658" y="5589494"/>
            <a:ext cx="1225616" cy="421341"/>
          </a:xfrm>
          <a:prstGeom prst="roundRect">
            <a:avLst/>
          </a:prstGeom>
          <a:noFill/>
          <a:ln w="38100">
            <a:solidFill>
              <a:srgbClr val="F6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09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891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설정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3217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 입력하지않은 항목 존재</a:t>
            </a:r>
          </a:p>
        </p:txBody>
      </p:sp>
      <p:pic>
        <p:nvPicPr>
          <p:cNvPr id="12289" name="_x387619240" descr="EMB0000214458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307" y="2113297"/>
            <a:ext cx="8924693" cy="42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201452" y="6008145"/>
            <a:ext cx="2446504" cy="48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(SettingActivity.java)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0E3B267-FF5A-4FC4-82EF-B185C014411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3" y="2113297"/>
            <a:ext cx="2376000" cy="42228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EC04C4C-68C2-456A-AA2E-9CFDB37AA95E}"/>
              </a:ext>
            </a:extLst>
          </p:cNvPr>
          <p:cNvSpPr/>
          <p:nvPr/>
        </p:nvSpPr>
        <p:spPr>
          <a:xfrm>
            <a:off x="347864" y="4080825"/>
            <a:ext cx="2390398" cy="258094"/>
          </a:xfrm>
          <a:prstGeom prst="roundRect">
            <a:avLst/>
          </a:prstGeom>
          <a:noFill/>
          <a:ln w="57150">
            <a:solidFill>
              <a:srgbClr val="008FFA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8915660-CCF3-4642-9137-0FE62CA1A2A7}"/>
              </a:ext>
            </a:extLst>
          </p:cNvPr>
          <p:cNvSpPr/>
          <p:nvPr/>
        </p:nvSpPr>
        <p:spPr>
          <a:xfrm>
            <a:off x="3793063" y="2461388"/>
            <a:ext cx="7670727" cy="1801906"/>
          </a:xfrm>
          <a:prstGeom prst="roundRect">
            <a:avLst/>
          </a:prstGeom>
          <a:noFill/>
          <a:ln w="38100">
            <a:solidFill>
              <a:srgbClr val="008FF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E39DCB1-6011-4C75-A206-DD0F1A202E70}"/>
              </a:ext>
            </a:extLst>
          </p:cNvPr>
          <p:cNvCxnSpPr>
            <a:cxnSpLocks/>
          </p:cNvCxnSpPr>
          <p:nvPr/>
        </p:nvCxnSpPr>
        <p:spPr>
          <a:xfrm flipV="1">
            <a:off x="2745461" y="3768228"/>
            <a:ext cx="1047473" cy="414779"/>
          </a:xfrm>
          <a:prstGeom prst="straightConnector1">
            <a:avLst/>
          </a:prstGeom>
          <a:ln w="57150">
            <a:solidFill>
              <a:srgbClr val="008FFA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BB14913-13BE-4FD3-9331-537E4C1BAFFE}"/>
              </a:ext>
            </a:extLst>
          </p:cNvPr>
          <p:cNvSpPr/>
          <p:nvPr/>
        </p:nvSpPr>
        <p:spPr>
          <a:xfrm>
            <a:off x="4180283" y="5290969"/>
            <a:ext cx="3720353" cy="295835"/>
          </a:xfrm>
          <a:prstGeom prst="roundRect">
            <a:avLst/>
          </a:prstGeom>
          <a:noFill/>
          <a:ln w="38100">
            <a:solidFill>
              <a:srgbClr val="F6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A73DAD-F1CD-47CE-B901-FF4A7A95212F}"/>
              </a:ext>
            </a:extLst>
          </p:cNvPr>
          <p:cNvSpPr/>
          <p:nvPr/>
        </p:nvSpPr>
        <p:spPr>
          <a:xfrm>
            <a:off x="740721" y="5575598"/>
            <a:ext cx="1604683" cy="421341"/>
          </a:xfrm>
          <a:prstGeom prst="roundRect">
            <a:avLst/>
          </a:prstGeom>
          <a:noFill/>
          <a:ln w="38100">
            <a:solidFill>
              <a:srgbClr val="F6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0B38575-6787-46CF-8398-EE1186DDA64E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2345404" y="5438887"/>
            <a:ext cx="1834879" cy="347382"/>
          </a:xfrm>
          <a:prstGeom prst="straightConnector1">
            <a:avLst/>
          </a:prstGeom>
          <a:ln w="38100">
            <a:solidFill>
              <a:srgbClr val="F6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88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28" y="733343"/>
            <a:ext cx="1768416" cy="17684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5344" y="1017387"/>
            <a:ext cx="2606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20160028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신지원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00" y="733343"/>
            <a:ext cx="1768416" cy="17684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38616" y="1017387"/>
            <a:ext cx="2606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20161124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이승연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28" y="4326695"/>
            <a:ext cx="1768416" cy="1768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15344" y="4610739"/>
            <a:ext cx="2606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정보시스템공학과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20161138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정제원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00" y="4278551"/>
            <a:ext cx="1768416" cy="17684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38616" y="4562595"/>
            <a:ext cx="2606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20161142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조희준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110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891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설정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21868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④ 저장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수정버튼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43552" y="1621403"/>
            <a:ext cx="9656399" cy="484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입력 후 버튼을 누르면 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저장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수정되고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MyService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실행되며 알람이 설정된다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1192" y="6102670"/>
            <a:ext cx="3498073" cy="48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(SettingActivity.java -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저장버튼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265" name="_x387618600" descr="EMB0000214458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" y="2106025"/>
            <a:ext cx="5903976" cy="399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351324-8773-46A7-BF2A-DD035DE0CD1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76" y="2106023"/>
            <a:ext cx="5904000" cy="39966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E0FCFD-A6BA-4AD5-A66C-536FA493FB17}"/>
              </a:ext>
            </a:extLst>
          </p:cNvPr>
          <p:cNvSpPr/>
          <p:nvPr/>
        </p:nvSpPr>
        <p:spPr>
          <a:xfrm>
            <a:off x="6328387" y="6102670"/>
            <a:ext cx="3451586" cy="48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(ModifyActivity.java -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수정버튼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A34D14C-8727-406D-AD54-F2C513AB87A3}"/>
              </a:ext>
            </a:extLst>
          </p:cNvPr>
          <p:cNvSpPr/>
          <p:nvPr/>
        </p:nvSpPr>
        <p:spPr>
          <a:xfrm>
            <a:off x="388104" y="5298142"/>
            <a:ext cx="4605237" cy="234290"/>
          </a:xfrm>
          <a:prstGeom prst="roundRect">
            <a:avLst/>
          </a:prstGeom>
          <a:noFill/>
          <a:ln w="38100">
            <a:solidFill>
              <a:srgbClr val="F6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2A51868-5E86-406A-B110-4B108413BAA8}"/>
              </a:ext>
            </a:extLst>
          </p:cNvPr>
          <p:cNvSpPr/>
          <p:nvPr/>
        </p:nvSpPr>
        <p:spPr>
          <a:xfrm>
            <a:off x="6645469" y="5161220"/>
            <a:ext cx="4605237" cy="236198"/>
          </a:xfrm>
          <a:prstGeom prst="roundRect">
            <a:avLst/>
          </a:prstGeom>
          <a:noFill/>
          <a:ln w="38100">
            <a:solidFill>
              <a:srgbClr val="F6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2E2219C-136E-4AD3-9410-834DC1ED1DB5}"/>
              </a:ext>
            </a:extLst>
          </p:cNvPr>
          <p:cNvSpPr/>
          <p:nvPr/>
        </p:nvSpPr>
        <p:spPr>
          <a:xfrm>
            <a:off x="388104" y="2496970"/>
            <a:ext cx="4856249" cy="358582"/>
          </a:xfrm>
          <a:prstGeom prst="roundRect">
            <a:avLst/>
          </a:prstGeom>
          <a:noFill/>
          <a:ln w="38100">
            <a:solidFill>
              <a:srgbClr val="008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4201A0B-57A7-4465-AF8E-9DD869C068E4}"/>
              </a:ext>
            </a:extLst>
          </p:cNvPr>
          <p:cNvSpPr/>
          <p:nvPr/>
        </p:nvSpPr>
        <p:spPr>
          <a:xfrm>
            <a:off x="385482" y="3817475"/>
            <a:ext cx="5508071" cy="184973"/>
          </a:xfrm>
          <a:prstGeom prst="roundRect">
            <a:avLst/>
          </a:prstGeom>
          <a:noFill/>
          <a:ln w="38100">
            <a:solidFill>
              <a:srgbClr val="008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D7D3C3E-F3FC-4407-80A8-EF10A6C9EDAD}"/>
              </a:ext>
            </a:extLst>
          </p:cNvPr>
          <p:cNvSpPr/>
          <p:nvPr/>
        </p:nvSpPr>
        <p:spPr>
          <a:xfrm>
            <a:off x="6706807" y="2908575"/>
            <a:ext cx="1728982" cy="139425"/>
          </a:xfrm>
          <a:prstGeom prst="roundRect">
            <a:avLst/>
          </a:prstGeom>
          <a:noFill/>
          <a:ln w="38100">
            <a:solidFill>
              <a:srgbClr val="008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6F07E25-F702-4986-AC0F-06682DD57F67}"/>
              </a:ext>
            </a:extLst>
          </p:cNvPr>
          <p:cNvSpPr/>
          <p:nvPr/>
        </p:nvSpPr>
        <p:spPr>
          <a:xfrm>
            <a:off x="6706807" y="3964921"/>
            <a:ext cx="1728982" cy="139425"/>
          </a:xfrm>
          <a:prstGeom prst="roundRect">
            <a:avLst/>
          </a:prstGeom>
          <a:noFill/>
          <a:ln w="38100">
            <a:solidFill>
              <a:srgbClr val="008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3BD829F-6E20-4FFC-8DF7-060FA1BB3867}"/>
              </a:ext>
            </a:extLst>
          </p:cNvPr>
          <p:cNvCxnSpPr>
            <a:cxnSpLocks/>
          </p:cNvCxnSpPr>
          <p:nvPr/>
        </p:nvCxnSpPr>
        <p:spPr>
          <a:xfrm>
            <a:off x="5947343" y="2106023"/>
            <a:ext cx="0" cy="4481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40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891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설정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18646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⑤ 수정 페이지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81671" y="1618136"/>
            <a:ext cx="9677516" cy="484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목록 페이지에서 “약 설정 수정”을 누르면 값을 받아와 사용자가 입력했던 값을 보여준다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354976" y="6163506"/>
            <a:ext cx="2400016" cy="48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(ModifyActivity.java)</a:t>
            </a:r>
            <a:endParaRPr lang="en-US" altLang="ko-KR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99EFB5B-2A21-4C66-BF80-878A0F32A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24" y="22036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48162200" descr="EMB0000376849b7">
            <a:extLst>
              <a:ext uri="{FF2B5EF4-FFF2-40B4-BE49-F238E27FC236}">
                <a16:creationId xmlns:a16="http://schemas.microsoft.com/office/drawing/2014/main" id="{FE22E6EE-2228-40DF-A6A0-24A5D43FB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"/>
          <a:stretch>
            <a:fillRect/>
          </a:stretch>
        </p:blipFill>
        <p:spPr bwMode="auto">
          <a:xfrm>
            <a:off x="6096000" y="2102756"/>
            <a:ext cx="5647337" cy="411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8450AB2-E47C-426B-813F-CD20556E7529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47206" t="22614" r="34412" b="20201"/>
          <a:stretch/>
        </p:blipFill>
        <p:spPr>
          <a:xfrm>
            <a:off x="348703" y="2102756"/>
            <a:ext cx="2376000" cy="42228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7229B3C-A021-4172-8770-672AB4761BB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3" y="2102756"/>
            <a:ext cx="2376000" cy="4222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24CF3A-8F28-4094-89B9-0F4A2F566068}"/>
              </a:ext>
            </a:extLst>
          </p:cNvPr>
          <p:cNvSpPr/>
          <p:nvPr/>
        </p:nvSpPr>
        <p:spPr>
          <a:xfrm>
            <a:off x="1778731" y="4357633"/>
            <a:ext cx="555812" cy="367553"/>
          </a:xfrm>
          <a:prstGeom prst="roundRect">
            <a:avLst/>
          </a:prstGeom>
          <a:noFill/>
          <a:ln w="38100">
            <a:solidFill>
              <a:srgbClr val="008FF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5676377-2FE2-47C3-B273-C014A6A8D4B1}"/>
              </a:ext>
            </a:extLst>
          </p:cNvPr>
          <p:cNvSpPr/>
          <p:nvPr/>
        </p:nvSpPr>
        <p:spPr>
          <a:xfrm>
            <a:off x="6096000" y="2424665"/>
            <a:ext cx="1909482" cy="236198"/>
          </a:xfrm>
          <a:prstGeom prst="roundRect">
            <a:avLst/>
          </a:prstGeom>
          <a:noFill/>
          <a:ln w="38100">
            <a:solidFill>
              <a:srgbClr val="F6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77D1B64B-91E4-4A60-B1C9-57EE56BDBDC8}"/>
              </a:ext>
            </a:extLst>
          </p:cNvPr>
          <p:cNvSpPr/>
          <p:nvPr/>
        </p:nvSpPr>
        <p:spPr>
          <a:xfrm>
            <a:off x="5082876" y="2102756"/>
            <a:ext cx="285722" cy="4222800"/>
          </a:xfrm>
          <a:prstGeom prst="rightBrace">
            <a:avLst>
              <a:gd name="adj1" fmla="val 8333"/>
              <a:gd name="adj2" fmla="val 11364"/>
            </a:avLst>
          </a:prstGeom>
          <a:ln w="38100">
            <a:solidFill>
              <a:srgbClr val="008F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D9EF81-762B-44EA-8EDE-84C0962081F9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flipV="1">
            <a:off x="5368598" y="2542764"/>
            <a:ext cx="727402" cy="39871"/>
          </a:xfrm>
          <a:prstGeom prst="straightConnector1">
            <a:avLst/>
          </a:prstGeom>
          <a:ln w="38100">
            <a:solidFill>
              <a:srgbClr val="008F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14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3587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알람</a:t>
            </a:r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2024" y="1685560"/>
            <a:ext cx="11594592" cy="1424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Service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작성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- Service: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일반적으로 화면 없이 동작하는 프로그램으로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데몬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백그라운드 프로세스라고도 한다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백그라운드에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실행되므로 화면과 상관없이 계속 동작한다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313" name="_x174941680" descr="EMB0000214458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67" y="2752065"/>
            <a:ext cx="3055725" cy="2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866276" y="2752065"/>
            <a:ext cx="1566454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(MyService.java)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392096-152C-4092-A16B-4FCB3B29DE7E}"/>
              </a:ext>
            </a:extLst>
          </p:cNvPr>
          <p:cNvSpPr/>
          <p:nvPr/>
        </p:nvSpPr>
        <p:spPr>
          <a:xfrm>
            <a:off x="192024" y="3167089"/>
            <a:ext cx="11594592" cy="532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채널을 생성해 알람이 울릴 수 있도록 한다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_x174941840" descr="EMB0000214458af">
            <a:extLst>
              <a:ext uri="{FF2B5EF4-FFF2-40B4-BE49-F238E27FC236}">
                <a16:creationId xmlns:a16="http://schemas.microsoft.com/office/drawing/2014/main" id="{7580B317-2C8C-42E8-8A3A-0D16AC29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" y="3886661"/>
            <a:ext cx="8869960" cy="27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5E34A5-C91C-4A04-AA23-B16CB09E0C35}"/>
              </a:ext>
            </a:extLst>
          </p:cNvPr>
          <p:cNvSpPr/>
          <p:nvPr/>
        </p:nvSpPr>
        <p:spPr>
          <a:xfrm>
            <a:off x="8729165" y="5748169"/>
            <a:ext cx="1566454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(MyService.java)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4E92FF-5A42-48A5-AD76-A845C8C3B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85" y="3699799"/>
            <a:ext cx="4181475" cy="24765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E56286-4064-4FB8-836B-32185E4B3DCD}"/>
              </a:ext>
            </a:extLst>
          </p:cNvPr>
          <p:cNvSpPr/>
          <p:nvPr/>
        </p:nvSpPr>
        <p:spPr>
          <a:xfrm>
            <a:off x="292385" y="3714264"/>
            <a:ext cx="2809403" cy="200798"/>
          </a:xfrm>
          <a:prstGeom prst="roundRect">
            <a:avLst/>
          </a:prstGeom>
          <a:noFill/>
          <a:ln w="28575">
            <a:solidFill>
              <a:srgbClr val="F6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96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3587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알람</a:t>
            </a:r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2024" y="1678962"/>
            <a:ext cx="11594592" cy="532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약 설정</a:t>
            </a: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페이지에서 설정</a:t>
            </a: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수정한 정보</a:t>
            </a: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(DB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값을 가져온다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알람이 울리도록 구현한다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96690" y="3151329"/>
            <a:ext cx="1566454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(MyService.java)</a:t>
            </a:r>
          </a:p>
        </p:txBody>
      </p:sp>
      <p:pic>
        <p:nvPicPr>
          <p:cNvPr id="19457" name="_x174946320" descr="EMB0000214458b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88" y="2189294"/>
            <a:ext cx="9926944" cy="97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_x174946320" descr="EMB0000214458b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88" y="4122075"/>
            <a:ext cx="9678117" cy="191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9185436" y="5862916"/>
            <a:ext cx="2464136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MyService.java_alarm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3F9FA2-2CF3-4CA2-8799-C6DD138A9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06" y="3155717"/>
            <a:ext cx="5629275" cy="48462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0B8739-2503-47D2-AD3B-31A5E29D31D2}"/>
              </a:ext>
            </a:extLst>
          </p:cNvPr>
          <p:cNvSpPr/>
          <p:nvPr/>
        </p:nvSpPr>
        <p:spPr>
          <a:xfrm>
            <a:off x="6331961" y="2884728"/>
            <a:ext cx="2214283" cy="182720"/>
          </a:xfrm>
          <a:prstGeom prst="roundRect">
            <a:avLst/>
          </a:prstGeom>
          <a:noFill/>
          <a:ln w="28575">
            <a:solidFill>
              <a:srgbClr val="F6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845EEF-0823-4D95-96CC-54E1068E1FEA}"/>
              </a:ext>
            </a:extLst>
          </p:cNvPr>
          <p:cNvCxnSpPr>
            <a:cxnSpLocks/>
          </p:cNvCxnSpPr>
          <p:nvPr/>
        </p:nvCxnSpPr>
        <p:spPr>
          <a:xfrm>
            <a:off x="959223" y="3355403"/>
            <a:ext cx="3603812" cy="0"/>
          </a:xfrm>
          <a:prstGeom prst="line">
            <a:avLst/>
          </a:prstGeom>
          <a:ln w="38100">
            <a:solidFill>
              <a:srgbClr val="008F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02A14A0-B6AC-4DC0-B2A0-23B44AE79746}"/>
              </a:ext>
            </a:extLst>
          </p:cNvPr>
          <p:cNvSpPr/>
          <p:nvPr/>
        </p:nvSpPr>
        <p:spPr>
          <a:xfrm>
            <a:off x="456293" y="3393639"/>
            <a:ext cx="428334" cy="189329"/>
          </a:xfrm>
          <a:prstGeom prst="roundRect">
            <a:avLst/>
          </a:prstGeom>
          <a:noFill/>
          <a:ln w="28575">
            <a:solidFill>
              <a:srgbClr val="F6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7EAEB1-6D15-4EE0-B523-814D896573C4}"/>
              </a:ext>
            </a:extLst>
          </p:cNvPr>
          <p:cNvCxnSpPr>
            <a:cxnSpLocks/>
          </p:cNvCxnSpPr>
          <p:nvPr/>
        </p:nvCxnSpPr>
        <p:spPr>
          <a:xfrm>
            <a:off x="1732431" y="5862916"/>
            <a:ext cx="2111186" cy="0"/>
          </a:xfrm>
          <a:prstGeom prst="line">
            <a:avLst/>
          </a:prstGeom>
          <a:ln w="38100">
            <a:solidFill>
              <a:srgbClr val="008FF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683BC07-64A4-4C29-9C5D-1C4864EAF5BC}"/>
              </a:ext>
            </a:extLst>
          </p:cNvPr>
          <p:cNvSpPr/>
          <p:nvPr/>
        </p:nvSpPr>
        <p:spPr>
          <a:xfrm>
            <a:off x="4751292" y="4254204"/>
            <a:ext cx="1963271" cy="249080"/>
          </a:xfrm>
          <a:prstGeom prst="roundRect">
            <a:avLst/>
          </a:prstGeom>
          <a:noFill/>
          <a:ln w="28575">
            <a:solidFill>
              <a:srgbClr val="F6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0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3587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알람</a:t>
            </a:r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6223" y="5990459"/>
            <a:ext cx="1927131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(AlarmReceiver.java)</a:t>
            </a:r>
          </a:p>
        </p:txBody>
      </p:sp>
      <p:pic>
        <p:nvPicPr>
          <p:cNvPr id="21505" name="_x174943280" descr="EMB0000214458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23" y="3404842"/>
            <a:ext cx="9302787" cy="265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1F9D29-21D6-4C2B-ADF9-AA0528F28DA8}"/>
              </a:ext>
            </a:extLst>
          </p:cNvPr>
          <p:cNvSpPr/>
          <p:nvPr/>
        </p:nvSpPr>
        <p:spPr>
          <a:xfrm>
            <a:off x="665162" y="4536079"/>
            <a:ext cx="6974541" cy="943934"/>
          </a:xfrm>
          <a:prstGeom prst="roundRect">
            <a:avLst/>
          </a:prstGeom>
          <a:noFill/>
          <a:ln w="28575">
            <a:solidFill>
              <a:srgbClr val="F6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모니터이(가) 표시된 사진&#10;&#10;자동 생성된 설명">
            <a:extLst>
              <a:ext uri="{FF2B5EF4-FFF2-40B4-BE49-F238E27FC236}">
                <a16:creationId xmlns:a16="http://schemas.microsoft.com/office/drawing/2014/main" id="{D09BAFE1-DBC7-4315-99CD-786A8EEC316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11" y="2102756"/>
            <a:ext cx="2376000" cy="4222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F6BFE83-30C4-4BB7-BCD2-42E51EFF4667}"/>
              </a:ext>
            </a:extLst>
          </p:cNvPr>
          <p:cNvSpPr/>
          <p:nvPr/>
        </p:nvSpPr>
        <p:spPr>
          <a:xfrm>
            <a:off x="192025" y="1652304"/>
            <a:ext cx="9302786" cy="1424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 </a:t>
            </a:r>
            <a:r>
              <a:rPr lang="en-US" altLang="ko-KR" sz="2000" kern="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BroadcastReceiver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푸시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알람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형태로 </a:t>
            </a:r>
            <a:r>
              <a:rPr lang="ko-KR" altLang="en-US" sz="2000" kern="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알람이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울리게 구현한다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kern="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kern="0" dirty="0" err="1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BroadcastReceiver</a:t>
            </a:r>
            <a:r>
              <a:rPr lang="en-US" altLang="ko-KR" kern="0" dirty="0"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안드로이드는 문자 메시지 도착 등이 발생하면 방송 신호를 보내는데 </a:t>
            </a:r>
            <a:endParaRPr lang="en-US" altLang="ko-KR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이러한 방송 신호를 받아 처리하는 것</a:t>
            </a:r>
            <a:endParaRPr lang="ko-KR" altLang="en-US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09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664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캘린더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/pdf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D342CD-BE9A-4165-8734-2441D9316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7" y="2106023"/>
            <a:ext cx="2376001" cy="4224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FDDD83-22DC-42D7-B90D-077672B67F5E}"/>
              </a:ext>
            </a:extLst>
          </p:cNvPr>
          <p:cNvSpPr txBox="1"/>
          <p:nvPr/>
        </p:nvSpPr>
        <p:spPr>
          <a:xfrm>
            <a:off x="192024" y="1675137"/>
            <a:ext cx="13516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목록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574982-292E-47F8-922A-E9ACD7399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68" y="2106022"/>
            <a:ext cx="2376000" cy="4224000"/>
          </a:xfrm>
          <a:prstGeom prst="rect">
            <a:avLst/>
          </a:prstGeom>
        </p:spPr>
      </p:pic>
      <p:sp>
        <p:nvSpPr>
          <p:cNvPr id="4" name="_PO1">
            <a:extLst>
              <a:ext uri="{FF2B5EF4-FFF2-40B4-BE49-F238E27FC236}">
                <a16:creationId xmlns:a16="http://schemas.microsoft.com/office/drawing/2014/main" id="{14EB7795-D56C-4E87-A3E8-5A9C2EFBB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267" y="2867609"/>
            <a:ext cx="2376001" cy="1122781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_PO1">
            <a:extLst>
              <a:ext uri="{FF2B5EF4-FFF2-40B4-BE49-F238E27FC236}">
                <a16:creationId xmlns:a16="http://schemas.microsoft.com/office/drawing/2014/main" id="{8CCA7E79-3BC5-46AE-BD7D-857F62CA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11" y="5102543"/>
            <a:ext cx="1679511" cy="430888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_PO1" hidden="1">
            <a:extLst>
              <a:ext uri="{FF2B5EF4-FFF2-40B4-BE49-F238E27FC236}">
                <a16:creationId xmlns:a16="http://schemas.microsoft.com/office/drawing/2014/main" id="{FEF00316-65FC-41B5-BB1C-101BBEF37D2B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_PO1" hidden="1">
            <a:extLst>
              <a:ext uri="{FF2B5EF4-FFF2-40B4-BE49-F238E27FC236}">
                <a16:creationId xmlns:a16="http://schemas.microsoft.com/office/drawing/2014/main" id="{2D13B69D-757C-40F4-AA0B-B071D38977C1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_x174763048" descr="EMB0000214458cf">
            <a:extLst>
              <a:ext uri="{FF2B5EF4-FFF2-40B4-BE49-F238E27FC236}">
                <a16:creationId xmlns:a16="http://schemas.microsoft.com/office/drawing/2014/main" id="{BC7D83AE-286A-4BE6-A078-9D7A98B1D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" b="44"/>
          <a:stretch>
            <a:fillRect/>
          </a:stretch>
        </p:blipFill>
        <p:spPr bwMode="auto">
          <a:xfrm>
            <a:off x="5282114" y="2070825"/>
            <a:ext cx="6628276" cy="294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_PO1">
            <a:extLst>
              <a:ext uri="{FF2B5EF4-FFF2-40B4-BE49-F238E27FC236}">
                <a16:creationId xmlns:a16="http://schemas.microsoft.com/office/drawing/2014/main" id="{F404F504-65C9-4079-8A23-C7CAB8972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8028" y="5533431"/>
            <a:ext cx="5684885" cy="86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 선택을 누르게 되면 약 목록에는 선택된 날짜에 복용할 약을 보여준다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_PO1">
            <a:extLst>
              <a:ext uri="{FF2B5EF4-FFF2-40B4-BE49-F238E27FC236}">
                <a16:creationId xmlns:a16="http://schemas.microsoft.com/office/drawing/2014/main" id="{74A6A9F7-E285-4E85-ADF1-F8C575E55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114" y="3990390"/>
            <a:ext cx="4252276" cy="331239"/>
          </a:xfrm>
          <a:prstGeom prst="roundRect">
            <a:avLst>
              <a:gd name="adj" fmla="val 20000"/>
            </a:avLst>
          </a:prstGeom>
          <a:noFill/>
          <a:ln w="381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C3783-8BC4-4E6C-AE09-1FDBF8AD9C6F}"/>
              </a:ext>
            </a:extLst>
          </p:cNvPr>
          <p:cNvSpPr/>
          <p:nvPr/>
        </p:nvSpPr>
        <p:spPr>
          <a:xfrm>
            <a:off x="9793030" y="4620898"/>
            <a:ext cx="2105063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(ScheduleActivity.java)</a:t>
            </a:r>
          </a:p>
        </p:txBody>
      </p:sp>
    </p:spTree>
    <p:extLst>
      <p:ext uri="{BB962C8B-B14F-4D97-AF65-F5344CB8AC3E}">
        <p14:creationId xmlns:p14="http://schemas.microsoft.com/office/powerpoint/2010/main" val="2163666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664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캘린더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/pdf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D342CD-BE9A-4165-8734-2441D9316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7" y="2106023"/>
            <a:ext cx="2376001" cy="4224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FDDD83-22DC-42D7-B90D-077672B67F5E}"/>
              </a:ext>
            </a:extLst>
          </p:cNvPr>
          <p:cNvSpPr txBox="1"/>
          <p:nvPr/>
        </p:nvSpPr>
        <p:spPr>
          <a:xfrm>
            <a:off x="192024" y="1675137"/>
            <a:ext cx="10246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 메모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574982-292E-47F8-922A-E9ACD7399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68" y="2106022"/>
            <a:ext cx="2376000" cy="4224000"/>
          </a:xfrm>
          <a:prstGeom prst="rect">
            <a:avLst/>
          </a:prstGeom>
        </p:spPr>
      </p:pic>
      <p:sp>
        <p:nvSpPr>
          <p:cNvPr id="4" name="_PO1">
            <a:extLst>
              <a:ext uri="{FF2B5EF4-FFF2-40B4-BE49-F238E27FC236}">
                <a16:creationId xmlns:a16="http://schemas.microsoft.com/office/drawing/2014/main" id="{14EB7795-D56C-4E87-A3E8-5A9C2EFBB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713" y="4456923"/>
            <a:ext cx="2400555" cy="1595534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_PO1">
            <a:extLst>
              <a:ext uri="{FF2B5EF4-FFF2-40B4-BE49-F238E27FC236}">
                <a16:creationId xmlns:a16="http://schemas.microsoft.com/office/drawing/2014/main" id="{8CCA7E79-3BC5-46AE-BD7D-857F62CA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11" y="5102543"/>
            <a:ext cx="1679511" cy="430888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_PO1" hidden="1">
            <a:extLst>
              <a:ext uri="{FF2B5EF4-FFF2-40B4-BE49-F238E27FC236}">
                <a16:creationId xmlns:a16="http://schemas.microsoft.com/office/drawing/2014/main" id="{FEF00316-65FC-41B5-BB1C-101BBEF37D2B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_PO1" hidden="1">
            <a:extLst>
              <a:ext uri="{FF2B5EF4-FFF2-40B4-BE49-F238E27FC236}">
                <a16:creationId xmlns:a16="http://schemas.microsoft.com/office/drawing/2014/main" id="{2D13B69D-757C-40F4-AA0B-B071D38977C1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_x174762728" descr="EMB0000214458e5">
            <a:extLst>
              <a:ext uri="{FF2B5EF4-FFF2-40B4-BE49-F238E27FC236}">
                <a16:creationId xmlns:a16="http://schemas.microsoft.com/office/drawing/2014/main" id="{0AFCD6D2-A0BD-46D4-8F34-A43836966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" b="46"/>
          <a:stretch>
            <a:fillRect/>
          </a:stretch>
        </p:blipFill>
        <p:spPr bwMode="auto">
          <a:xfrm>
            <a:off x="5144823" y="1715295"/>
            <a:ext cx="4092422" cy="342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174764168" descr="EMB0000214458e8">
            <a:extLst>
              <a:ext uri="{FF2B5EF4-FFF2-40B4-BE49-F238E27FC236}">
                <a16:creationId xmlns:a16="http://schemas.microsoft.com/office/drawing/2014/main" id="{83FE181F-FF7F-4C73-AF58-9248D14FD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"/>
          <a:stretch>
            <a:fillRect/>
          </a:stretch>
        </p:blipFill>
        <p:spPr bwMode="auto">
          <a:xfrm>
            <a:off x="6752736" y="3253563"/>
            <a:ext cx="5439264" cy="342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79697E1-7416-48EC-B23D-48BEEF7F40CB}"/>
              </a:ext>
            </a:extLst>
          </p:cNvPr>
          <p:cNvCxnSpPr>
            <a:cxnSpLocks/>
          </p:cNvCxnSpPr>
          <p:nvPr/>
        </p:nvCxnSpPr>
        <p:spPr>
          <a:xfrm>
            <a:off x="7391401" y="5618620"/>
            <a:ext cx="24601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235EF2-E0B7-412A-BF86-7AF90152A995}"/>
              </a:ext>
            </a:extLst>
          </p:cNvPr>
          <p:cNvCxnSpPr>
            <a:cxnSpLocks/>
          </p:cNvCxnSpPr>
          <p:nvPr/>
        </p:nvCxnSpPr>
        <p:spPr>
          <a:xfrm>
            <a:off x="5704115" y="2668592"/>
            <a:ext cx="15893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_PO1">
            <a:extLst>
              <a:ext uri="{FF2B5EF4-FFF2-40B4-BE49-F238E27FC236}">
                <a16:creationId xmlns:a16="http://schemas.microsoft.com/office/drawing/2014/main" id="{6C5D3800-D781-4529-A703-A291066B4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829" y="2406802"/>
            <a:ext cx="3899021" cy="99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메모에는 사용자가 원하는 내용을 저장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삭제를 할 수 있다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FCF28C-A26C-4ABF-ADB1-EABEC0A959A6}"/>
              </a:ext>
            </a:extLst>
          </p:cNvPr>
          <p:cNvSpPr/>
          <p:nvPr/>
        </p:nvSpPr>
        <p:spPr>
          <a:xfrm>
            <a:off x="10086937" y="3593112"/>
            <a:ext cx="2105063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(ScheduleActivity.java)</a:t>
            </a:r>
          </a:p>
        </p:txBody>
      </p:sp>
    </p:spTree>
    <p:extLst>
      <p:ext uri="{BB962C8B-B14F-4D97-AF65-F5344CB8AC3E}">
        <p14:creationId xmlns:p14="http://schemas.microsoft.com/office/powerpoint/2010/main" val="2469318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664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캘린더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/pdf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 추가 기능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DD4602-AB10-4C0A-91DC-69BAAC1A8114}"/>
              </a:ext>
            </a:extLst>
          </p:cNvPr>
          <p:cNvSpPr/>
          <p:nvPr/>
        </p:nvSpPr>
        <p:spPr>
          <a:xfrm>
            <a:off x="1979693" y="1576238"/>
            <a:ext cx="9009665" cy="48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날짜를 이동할 수 있으며 특정 상황에 맞게 토스트 및 다이얼로그를 띄운다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3439C2-6A9E-4114-95E5-8492D982E3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84" y="2106022"/>
            <a:ext cx="2376000" cy="4224000"/>
          </a:xfrm>
          <a:prstGeom prst="rect">
            <a:avLst/>
          </a:prstGeom>
        </p:spPr>
      </p:pic>
      <p:sp>
        <p:nvSpPr>
          <p:cNvPr id="14" name="_PO1">
            <a:extLst>
              <a:ext uri="{FF2B5EF4-FFF2-40B4-BE49-F238E27FC236}">
                <a16:creationId xmlns:a16="http://schemas.microsoft.com/office/drawing/2014/main" id="{6B407D4E-3C73-489F-970B-735CEEA11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555" y="3778926"/>
            <a:ext cx="524229" cy="514662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_PO1">
            <a:extLst>
              <a:ext uri="{FF2B5EF4-FFF2-40B4-BE49-F238E27FC236}">
                <a16:creationId xmlns:a16="http://schemas.microsoft.com/office/drawing/2014/main" id="{A88AAB62-DE2D-4980-9F87-65ED9B345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090" y="3778926"/>
            <a:ext cx="524229" cy="514662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743A4D-C1E7-4AA6-B962-878D45BFF9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217" y="2106022"/>
            <a:ext cx="2375999" cy="4224000"/>
          </a:xfrm>
          <a:prstGeom prst="rect">
            <a:avLst/>
          </a:prstGeom>
        </p:spPr>
      </p:pic>
      <p:sp>
        <p:nvSpPr>
          <p:cNvPr id="17" name="_PO1">
            <a:extLst>
              <a:ext uri="{FF2B5EF4-FFF2-40B4-BE49-F238E27FC236}">
                <a16:creationId xmlns:a16="http://schemas.microsoft.com/office/drawing/2014/main" id="{20FBBD6A-5135-4FDC-A6C7-BF506BB7B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324" y="3429000"/>
            <a:ext cx="2157783" cy="1371286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1B8DC5-398D-4501-93B8-D512B92880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48" y="2106022"/>
            <a:ext cx="2376000" cy="42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0E9BD-3FD6-4563-A6FA-E34AF6800F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53" y="2106022"/>
            <a:ext cx="2376000" cy="4224000"/>
          </a:xfrm>
          <a:prstGeom prst="rect">
            <a:avLst/>
          </a:prstGeom>
        </p:spPr>
      </p:pic>
      <p:sp>
        <p:nvSpPr>
          <p:cNvPr id="18" name="_PO1">
            <a:extLst>
              <a:ext uri="{FF2B5EF4-FFF2-40B4-BE49-F238E27FC236}">
                <a16:creationId xmlns:a16="http://schemas.microsoft.com/office/drawing/2014/main" id="{998DF4FB-0367-4537-A820-78E1929A3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661" y="3429000"/>
            <a:ext cx="2157783" cy="1371286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_PO1">
            <a:extLst>
              <a:ext uri="{FF2B5EF4-FFF2-40B4-BE49-F238E27FC236}">
                <a16:creationId xmlns:a16="http://schemas.microsoft.com/office/drawing/2014/main" id="{AD1351F3-35C7-4235-B0E7-78970C095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582" y="5476816"/>
            <a:ext cx="1778494" cy="547552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_PO1">
            <a:extLst>
              <a:ext uri="{FF2B5EF4-FFF2-40B4-BE49-F238E27FC236}">
                <a16:creationId xmlns:a16="http://schemas.microsoft.com/office/drawing/2014/main" id="{939FFC7E-3B2E-47A9-97D6-6AB4EF2B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594" y="5595411"/>
            <a:ext cx="1516380" cy="450914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3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664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캘린더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/pdf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1691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④ 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79455" y="1577802"/>
            <a:ext cx="9622688" cy="48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선택하면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기간의 기록을 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PDF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형태로 저장할 수 있다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1A285C-3AC3-414D-9E72-1F622FA31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36" y="2319691"/>
            <a:ext cx="2376000" cy="4224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BA5B1C-A600-43FE-8B34-BD1F42BA8C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2319691"/>
            <a:ext cx="2376001" cy="4224001"/>
          </a:xfrm>
          <a:prstGeom prst="rect">
            <a:avLst/>
          </a:prstGeom>
        </p:spPr>
      </p:pic>
      <p:sp>
        <p:nvSpPr>
          <p:cNvPr id="16" name="_PO1">
            <a:extLst>
              <a:ext uri="{FF2B5EF4-FFF2-40B4-BE49-F238E27FC236}">
                <a16:creationId xmlns:a16="http://schemas.microsoft.com/office/drawing/2014/main" id="{2C8B7850-B548-4D10-8612-A92A2B2DD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29" y="5802294"/>
            <a:ext cx="1884520" cy="374089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_PO1">
            <a:extLst>
              <a:ext uri="{FF2B5EF4-FFF2-40B4-BE49-F238E27FC236}">
                <a16:creationId xmlns:a16="http://schemas.microsoft.com/office/drawing/2014/main" id="{AE6B598E-D263-453D-A85D-0E6A81FC1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652" y="5802294"/>
            <a:ext cx="1884520" cy="374089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4B92629-AC82-4651-94C7-D8D253C9D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709" y="2319691"/>
            <a:ext cx="7053267" cy="1912252"/>
          </a:xfrm>
          <a:prstGeom prst="rect">
            <a:avLst/>
          </a:prstGeom>
        </p:spPr>
      </p:pic>
      <p:sp>
        <p:nvSpPr>
          <p:cNvPr id="32" name="_PO1">
            <a:extLst>
              <a:ext uri="{FF2B5EF4-FFF2-40B4-BE49-F238E27FC236}">
                <a16:creationId xmlns:a16="http://schemas.microsoft.com/office/drawing/2014/main" id="{8D1CAE45-763A-47B1-9D59-B9C955268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657" y="3908800"/>
            <a:ext cx="2181506" cy="913571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_PO1">
            <a:extLst>
              <a:ext uri="{FF2B5EF4-FFF2-40B4-BE49-F238E27FC236}">
                <a16:creationId xmlns:a16="http://schemas.microsoft.com/office/drawing/2014/main" id="{8D0DAC9F-9AF0-4251-8FBE-C98209024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569" y="3908800"/>
            <a:ext cx="2181506" cy="913571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9F9CA9E-E001-4323-8D61-011A0C501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523" y="4365585"/>
            <a:ext cx="7124995" cy="2178107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39D8D56-7DB3-47E4-BBA1-91EF9511F368}"/>
              </a:ext>
            </a:extLst>
          </p:cNvPr>
          <p:cNvCxnSpPr>
            <a:cxnSpLocks/>
          </p:cNvCxnSpPr>
          <p:nvPr/>
        </p:nvCxnSpPr>
        <p:spPr>
          <a:xfrm>
            <a:off x="5301343" y="2570620"/>
            <a:ext cx="5725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_PO1">
            <a:extLst>
              <a:ext uri="{FF2B5EF4-FFF2-40B4-BE49-F238E27FC236}">
                <a16:creationId xmlns:a16="http://schemas.microsoft.com/office/drawing/2014/main" id="{12C23157-3556-4799-B949-EAC976B0D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523" y="4445610"/>
            <a:ext cx="2217543" cy="561819"/>
          </a:xfrm>
          <a:prstGeom prst="roundRect">
            <a:avLst>
              <a:gd name="adj" fmla="val 20000"/>
            </a:avLst>
          </a:prstGeom>
          <a:noFill/>
          <a:ln w="381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29EF97-331E-464B-964D-ECE42D6A6869}"/>
              </a:ext>
            </a:extLst>
          </p:cNvPr>
          <p:cNvSpPr/>
          <p:nvPr/>
        </p:nvSpPr>
        <p:spPr>
          <a:xfrm>
            <a:off x="10128618" y="6343412"/>
            <a:ext cx="2021707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(SendingActivity.java)</a:t>
            </a:r>
          </a:p>
        </p:txBody>
      </p:sp>
    </p:spTree>
    <p:extLst>
      <p:ext uri="{BB962C8B-B14F-4D97-AF65-F5344CB8AC3E}">
        <p14:creationId xmlns:p14="http://schemas.microsoft.com/office/powerpoint/2010/main" val="915111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664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캘린더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/pdf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1691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④ 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42657C-BEF2-4234-B6D8-6988B065E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2" y="2328174"/>
            <a:ext cx="2376001" cy="4224001"/>
          </a:xfrm>
          <a:prstGeom prst="rect">
            <a:avLst/>
          </a:prstGeom>
        </p:spPr>
      </p:pic>
      <p:pic>
        <p:nvPicPr>
          <p:cNvPr id="18" name="_x174762808" descr="EMB0000214458ef">
            <a:extLst>
              <a:ext uri="{FF2B5EF4-FFF2-40B4-BE49-F238E27FC236}">
                <a16:creationId xmlns:a16="http://schemas.microsoft.com/office/drawing/2014/main" id="{779CFD57-C68E-4775-A66A-D5B1AA941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99" y="2788798"/>
            <a:ext cx="8902601" cy="26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_PO1">
            <a:extLst>
              <a:ext uri="{FF2B5EF4-FFF2-40B4-BE49-F238E27FC236}">
                <a16:creationId xmlns:a16="http://schemas.microsoft.com/office/drawing/2014/main" id="{0AB041B1-7992-4720-BFC8-BF74BFCC6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5494" y="5616038"/>
            <a:ext cx="6828327" cy="54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사용자에게 폴더 접근에 대해서 권한을 요청 받아야 한다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_PO1">
            <a:extLst>
              <a:ext uri="{FF2B5EF4-FFF2-40B4-BE49-F238E27FC236}">
                <a16:creationId xmlns:a16="http://schemas.microsoft.com/office/drawing/2014/main" id="{45AB1FA1-7BCA-4029-913F-E05241888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2944" y="4553016"/>
            <a:ext cx="7840934" cy="529161"/>
          </a:xfrm>
          <a:prstGeom prst="roundRect">
            <a:avLst>
              <a:gd name="adj" fmla="val 20000"/>
            </a:avLst>
          </a:prstGeom>
          <a:noFill/>
          <a:ln w="381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0D1EE2-5503-477B-9ED1-0079EAFB1FF5}"/>
              </a:ext>
            </a:extLst>
          </p:cNvPr>
          <p:cNvSpPr/>
          <p:nvPr/>
        </p:nvSpPr>
        <p:spPr>
          <a:xfrm>
            <a:off x="10571043" y="5044012"/>
            <a:ext cx="1620957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(PdfActivity.java)</a:t>
            </a:r>
          </a:p>
        </p:txBody>
      </p:sp>
    </p:spTree>
    <p:extLst>
      <p:ext uri="{BB962C8B-B14F-4D97-AF65-F5344CB8AC3E}">
        <p14:creationId xmlns:p14="http://schemas.microsoft.com/office/powerpoint/2010/main" val="316541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880" y="1311402"/>
            <a:ext cx="1353312" cy="5895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0888" y="124689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80888" y="2058859"/>
            <a:ext cx="305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어플과의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차이점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80888" y="3633706"/>
            <a:ext cx="1074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0888" y="5188202"/>
            <a:ext cx="103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동영상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80888" y="2826616"/>
            <a:ext cx="148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0888" y="4420445"/>
            <a:ext cx="210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 계획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49" y="1275927"/>
            <a:ext cx="436742" cy="4367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49" y="2073483"/>
            <a:ext cx="436742" cy="43674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49" y="2836490"/>
            <a:ext cx="436742" cy="4367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49" y="3632941"/>
            <a:ext cx="436742" cy="43674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49" y="4413305"/>
            <a:ext cx="436742" cy="43674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549" y="5228769"/>
            <a:ext cx="436742" cy="4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04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664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캘린더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/pdf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1691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④ 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0" y="2328174"/>
            <a:ext cx="2376000" cy="4224000"/>
          </a:xfrm>
          <a:prstGeom prst="rect">
            <a:avLst/>
          </a:prstGeom>
        </p:spPr>
      </p:pic>
      <p:sp>
        <p:nvSpPr>
          <p:cNvPr id="18" name="_PO1">
            <a:extLst>
              <a:ext uri="{FF2B5EF4-FFF2-40B4-BE49-F238E27FC236}">
                <a16:creationId xmlns:a16="http://schemas.microsoft.com/office/drawing/2014/main" id="{949BF016-318F-46A5-8A54-FE0FE2F2D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078" y="2389443"/>
            <a:ext cx="742292" cy="405843"/>
          </a:xfrm>
          <a:prstGeom prst="roundRect">
            <a:avLst>
              <a:gd name="adj" fmla="val 34426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C5ED246-64CF-44B7-8DB4-9D778FA0D5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70" y="2328174"/>
            <a:ext cx="2376000" cy="4224000"/>
          </a:xfrm>
          <a:prstGeom prst="rect">
            <a:avLst/>
          </a:prstGeom>
        </p:spPr>
      </p:pic>
      <p:sp>
        <p:nvSpPr>
          <p:cNvPr id="29" name="_PO1">
            <a:extLst>
              <a:ext uri="{FF2B5EF4-FFF2-40B4-BE49-F238E27FC236}">
                <a16:creationId xmlns:a16="http://schemas.microsoft.com/office/drawing/2014/main" id="{3EF98930-2050-4887-92F8-597BF73A4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9952" y="3934035"/>
            <a:ext cx="2114836" cy="823798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35F08CB-32E4-4497-8DD1-B02527A3B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846" y="2666079"/>
            <a:ext cx="5391150" cy="1590675"/>
          </a:xfrm>
          <a:prstGeom prst="rect">
            <a:avLst/>
          </a:prstGeom>
        </p:spPr>
      </p:pic>
      <p:sp>
        <p:nvSpPr>
          <p:cNvPr id="20" name="_PO1">
            <a:extLst>
              <a:ext uri="{FF2B5EF4-FFF2-40B4-BE49-F238E27FC236}">
                <a16:creationId xmlns:a16="http://schemas.microsoft.com/office/drawing/2014/main" id="{F43DCC0D-865B-4D7E-9CA9-A0F5C78F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472" y="3285290"/>
            <a:ext cx="3767753" cy="648745"/>
          </a:xfrm>
          <a:prstGeom prst="roundRect">
            <a:avLst>
              <a:gd name="adj" fmla="val 20000"/>
            </a:avLst>
          </a:prstGeom>
          <a:noFill/>
          <a:ln w="381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F4CAC2-15B6-496E-8974-B64FE057248E}"/>
              </a:ext>
            </a:extLst>
          </p:cNvPr>
          <p:cNvSpPr/>
          <p:nvPr/>
        </p:nvSpPr>
        <p:spPr>
          <a:xfrm>
            <a:off x="5524846" y="4668653"/>
            <a:ext cx="5278473" cy="141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en-US" altLang="ko-KR" b="1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 </a:t>
            </a:r>
            <a:r>
              <a:rPr lang="en-US" altLang="ko-KR" b="1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AsyncTask</a:t>
            </a:r>
            <a:r>
              <a:rPr lang="ko-KR" altLang="en-US" b="1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안드로이드에서 백그라운드 작업을 </a:t>
            </a:r>
            <a:endParaRPr lang="en-US" altLang="ko-KR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진행하여 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업데이트를 쉽게 할 수 있도록 </a:t>
            </a:r>
            <a:endParaRPr lang="en-US" altLang="ko-KR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도와주는 클래스이다</a:t>
            </a:r>
            <a:r>
              <a:rPr lang="en-US" altLang="ko-KR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DFF269-B42A-4D66-A0F5-825068960D1B}"/>
              </a:ext>
            </a:extLst>
          </p:cNvPr>
          <p:cNvSpPr/>
          <p:nvPr/>
        </p:nvSpPr>
        <p:spPr>
          <a:xfrm>
            <a:off x="10373966" y="4145654"/>
            <a:ext cx="1620957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(PdfActivity.java)</a:t>
            </a:r>
          </a:p>
        </p:txBody>
      </p:sp>
    </p:spTree>
    <p:extLst>
      <p:ext uri="{BB962C8B-B14F-4D97-AF65-F5344CB8AC3E}">
        <p14:creationId xmlns:p14="http://schemas.microsoft.com/office/powerpoint/2010/main" val="3401751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664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캘린더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/pdf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1691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④ 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EC0F09-5C52-4941-8E69-CECF760DE8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7" y="2351298"/>
            <a:ext cx="2376001" cy="4224002"/>
          </a:xfrm>
          <a:prstGeom prst="rect">
            <a:avLst/>
          </a:prstGeom>
        </p:spPr>
      </p:pic>
      <p:sp>
        <p:nvSpPr>
          <p:cNvPr id="13" name="_PO1">
            <a:extLst>
              <a:ext uri="{FF2B5EF4-FFF2-40B4-BE49-F238E27FC236}">
                <a16:creationId xmlns:a16="http://schemas.microsoft.com/office/drawing/2014/main" id="{DE44D22D-22B7-4347-A6CF-027082A64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127" y="3113143"/>
            <a:ext cx="1257234" cy="1647596"/>
          </a:xfrm>
          <a:prstGeom prst="roundRect">
            <a:avLst>
              <a:gd name="adj" fmla="val 20000"/>
            </a:avLst>
          </a:prstGeom>
          <a:noFill/>
          <a:ln w="57150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3631C94-3547-48D4-9DF5-5E6775C2E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932" y="1890580"/>
            <a:ext cx="8553450" cy="2486025"/>
          </a:xfrm>
          <a:prstGeom prst="rect">
            <a:avLst/>
          </a:prstGeom>
        </p:spPr>
      </p:pic>
      <p:pic>
        <p:nvPicPr>
          <p:cNvPr id="22" name="_x389388032" descr="EMB0000214458fb">
            <a:extLst>
              <a:ext uri="{FF2B5EF4-FFF2-40B4-BE49-F238E27FC236}">
                <a16:creationId xmlns:a16="http://schemas.microsoft.com/office/drawing/2014/main" id="{0EC7CC3A-6F55-4B51-8A0F-C779976B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"/>
          <a:stretch/>
        </p:blipFill>
        <p:spPr bwMode="auto">
          <a:xfrm>
            <a:off x="5436218" y="3219172"/>
            <a:ext cx="5961126" cy="250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_PO1">
            <a:extLst>
              <a:ext uri="{FF2B5EF4-FFF2-40B4-BE49-F238E27FC236}">
                <a16:creationId xmlns:a16="http://schemas.microsoft.com/office/drawing/2014/main" id="{42A8AFB3-7943-420A-B894-E03B66BF4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6806" y="4573934"/>
            <a:ext cx="2887728" cy="572545"/>
          </a:xfrm>
          <a:prstGeom prst="roundRect">
            <a:avLst>
              <a:gd name="adj" fmla="val 20000"/>
            </a:avLst>
          </a:prstGeom>
          <a:noFill/>
          <a:ln w="381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06495D2-2967-4F03-92DF-630EE671A11B}"/>
              </a:ext>
            </a:extLst>
          </p:cNvPr>
          <p:cNvCxnSpPr>
            <a:cxnSpLocks/>
          </p:cNvCxnSpPr>
          <p:nvPr/>
        </p:nvCxnSpPr>
        <p:spPr>
          <a:xfrm>
            <a:off x="3107254" y="3021842"/>
            <a:ext cx="8011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745307F-3FAD-4082-82AE-98B67C0E6E3E}"/>
              </a:ext>
            </a:extLst>
          </p:cNvPr>
          <p:cNvCxnSpPr>
            <a:cxnSpLocks/>
          </p:cNvCxnSpPr>
          <p:nvPr/>
        </p:nvCxnSpPr>
        <p:spPr>
          <a:xfrm>
            <a:off x="3107254" y="4436159"/>
            <a:ext cx="11674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5A6C5A-2E3F-4F13-84D1-FAC0ADD23279}"/>
              </a:ext>
            </a:extLst>
          </p:cNvPr>
          <p:cNvCxnSpPr>
            <a:cxnSpLocks/>
          </p:cNvCxnSpPr>
          <p:nvPr/>
        </p:nvCxnSpPr>
        <p:spPr>
          <a:xfrm>
            <a:off x="6984809" y="3846981"/>
            <a:ext cx="28639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3FED25-F2F8-4270-8CF3-D9AA31454349}"/>
              </a:ext>
            </a:extLst>
          </p:cNvPr>
          <p:cNvSpPr/>
          <p:nvPr/>
        </p:nvSpPr>
        <p:spPr>
          <a:xfrm>
            <a:off x="4865165" y="5573830"/>
            <a:ext cx="7103229" cy="10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2000" kern="0" dirty="0" err="1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doInBackground</a:t>
            </a: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(Params…)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다운로드 작업을 </a:t>
            </a:r>
            <a:endParaRPr lang="en-US" altLang="ko-KR" sz="20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수행하는 백그라운드 스레드가 처리된다</a:t>
            </a: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FE8CA3-45F9-4F32-A4D6-094261ED555D}"/>
              </a:ext>
            </a:extLst>
          </p:cNvPr>
          <p:cNvSpPr/>
          <p:nvPr/>
        </p:nvSpPr>
        <p:spPr>
          <a:xfrm>
            <a:off x="10571043" y="4860206"/>
            <a:ext cx="1620957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(PdfActivity.java)</a:t>
            </a:r>
          </a:p>
        </p:txBody>
      </p:sp>
    </p:spTree>
    <p:extLst>
      <p:ext uri="{BB962C8B-B14F-4D97-AF65-F5344CB8AC3E}">
        <p14:creationId xmlns:p14="http://schemas.microsoft.com/office/powerpoint/2010/main" val="1491791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99507" y="2188513"/>
            <a:ext cx="8165385" cy="488660"/>
            <a:chOff x="1499507" y="2178988"/>
            <a:chExt cx="8165385" cy="4886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507" y="2346728"/>
              <a:ext cx="268344" cy="26834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710470" y="2178988"/>
              <a:ext cx="7954422" cy="488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아무개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1: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깔끔하고 필요한 기능만 있어서 좋다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약 종류를 입력할 수 있으면 좋겠다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499507" y="2831600"/>
            <a:ext cx="8291630" cy="488660"/>
            <a:chOff x="1499507" y="2829133"/>
            <a:chExt cx="8291630" cy="48866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507" y="2987990"/>
              <a:ext cx="268344" cy="26834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710470" y="2829133"/>
              <a:ext cx="8080667" cy="488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아무개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2: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기간설정과 함께 약 복용 요일 또한 설정할 수 있는 점이 좋았다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99507" y="3409143"/>
            <a:ext cx="9085666" cy="488660"/>
            <a:chOff x="1499507" y="2833563"/>
            <a:chExt cx="8640474" cy="48866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507" y="2987990"/>
              <a:ext cx="268344" cy="26834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700133" y="2833563"/>
              <a:ext cx="8439848" cy="488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아무개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3: </a:t>
              </a: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어플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이름이 귀여웠고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달력 기능에 메모까지 작성할 수 있어서 좋았다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499507" y="4565701"/>
            <a:ext cx="9085666" cy="488660"/>
            <a:chOff x="1499507" y="2831348"/>
            <a:chExt cx="8640474" cy="48866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507" y="2987990"/>
              <a:ext cx="268344" cy="268344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700133" y="2831348"/>
              <a:ext cx="8439848" cy="488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아무개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5: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먹은 걸 바로 표시하기 쉽게 </a:t>
              </a: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위젯도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있으면 좋겠다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499507" y="4097718"/>
            <a:ext cx="9085666" cy="369332"/>
            <a:chOff x="1499507" y="2944993"/>
            <a:chExt cx="8640474" cy="36933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507" y="2987990"/>
              <a:ext cx="268344" cy="26834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700133" y="2944993"/>
              <a:ext cx="84398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아무개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4: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내가 중간에 약을 수정할 수 있을 뿐만 아니라 삭제할 수 있어서 좋았다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499507" y="5171987"/>
            <a:ext cx="10130518" cy="488660"/>
            <a:chOff x="1499507" y="2831348"/>
            <a:chExt cx="9634129" cy="48866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507" y="2987990"/>
              <a:ext cx="268344" cy="268344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700133" y="2831348"/>
              <a:ext cx="9433503" cy="488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아무개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6: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복용기간이 지나면 목록에서 사라져서 좋았고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약 설정 개수 제한이 없어서 좋았다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499507" y="5753615"/>
            <a:ext cx="10130518" cy="488660"/>
            <a:chOff x="1499507" y="2831348"/>
            <a:chExt cx="9634129" cy="48866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507" y="2987990"/>
              <a:ext cx="268344" cy="268344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1700133" y="2831348"/>
              <a:ext cx="9433503" cy="488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아무개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7: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메모를 저장하거나 삭제하는 등의 여러 경우에서 토스트 뜨는 게 좋았다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529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6" y="456687"/>
            <a:ext cx="4114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앞으로의 계획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34" y="1968246"/>
            <a:ext cx="428625" cy="428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5859" y="1968246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종류 구분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5859" y="2396103"/>
            <a:ext cx="10306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marR="0" lvl="0" indent="-18097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설정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페이지에서 약 이름 적는 칸 위에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리사이클러뷰를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이용하여 약 종류를 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180975" marR="0" lvl="0" indent="-18097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종류 하나를 클릭하면 약 이름 옆에 뜨게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 marL="180975" marR="0" lvl="0" indent="-18097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추후에 데이터 분석 통계에서 사용할 예정이다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34" y="3382120"/>
            <a:ext cx="428625" cy="428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45859" y="3382120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 통계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5859" y="3816129"/>
            <a:ext cx="9955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marR="0" lvl="0" indent="-18097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오늘의 약 페이지에서 체크된 체크 박스의 개수를 받아 한 달이나 한 주 동안 얼마만큼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80975" marR="0" lvl="0" indent="-18097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제때 약을 복용했는지 보여준다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80975" marR="0" lvl="0" indent="-180975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종류를 저장했다 가져와 한 달 동안 가장 많이 복용한 약 종류를 통계로 보여줄 예정이다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34" y="4743621"/>
            <a:ext cx="428625" cy="428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45859" y="4743621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인식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45859" y="5177630"/>
            <a:ext cx="995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설정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페이지에서 이름 적는 칸에 카메라 버튼을 만들어서 카메라로 약 이름을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사진으로 찍어 약 이름 입력 칸에 자동으로 입력되게 할 예정이다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34" y="5842249"/>
            <a:ext cx="428625" cy="428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45859" y="5842249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895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1598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동영상</a:t>
            </a:r>
          </a:p>
        </p:txBody>
      </p:sp>
      <p:pic>
        <p:nvPicPr>
          <p:cNvPr id="3" name="KakaoTalk_Video_20190819_2053_06_291">
            <a:hlinkClick r:id="" action="ppaction://media"/>
          </p:cNvPr>
          <p:cNvPicPr preferRelativeResize="0"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80"/>
                </p14:media>
              </p:ext>
            </p:extLst>
          </p:nvPr>
        </p:nvPicPr>
        <p:blipFill rotWithShape="1">
          <a:blip r:embed="rId5"/>
          <a:srcRect t="5198" b="4207"/>
          <a:stretch>
            <a:fillRect/>
          </a:stretch>
        </p:blipFill>
        <p:spPr>
          <a:xfrm rot="16200000">
            <a:off x="3435679" y="2859150"/>
            <a:ext cx="5245200" cy="27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2271551"/>
            <a:ext cx="1193649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6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2178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" y="3047220"/>
            <a:ext cx="12192000" cy="2365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복용 스케줄 관리에 대한 편리함을 제공하고 애플리케이션의 </a:t>
            </a:r>
            <a:endParaRPr kumimoji="0" lang="en-US" altLang="ko-KR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기능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스케줄 관리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메모 작성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보고서 제공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</a:t>
            </a:r>
            <a:endParaRPr kumimoji="0" lang="en-US" altLang="ko-KR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건강 관리를 돕도록 한다</a:t>
            </a: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13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어플과의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차이점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38487" y="1955103"/>
            <a:ext cx="11515026" cy="12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격일 </a:t>
            </a: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알람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 원하는 날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요일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알림 설정 가능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달력 활용 등에 차별성을 두었다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38487" y="3429000"/>
            <a:ext cx="11515026" cy="2655650"/>
            <a:chOff x="304615" y="1722994"/>
            <a:chExt cx="11515026" cy="2655650"/>
          </a:xfrm>
        </p:grpSpPr>
        <p:grpSp>
          <p:nvGrpSpPr>
            <p:cNvPr id="23" name="그룹 22"/>
            <p:cNvGrpSpPr/>
            <p:nvPr/>
          </p:nvGrpSpPr>
          <p:grpSpPr>
            <a:xfrm>
              <a:off x="304615" y="1722994"/>
              <a:ext cx="7239185" cy="2655650"/>
              <a:chOff x="1761609" y="2458822"/>
              <a:chExt cx="8649067" cy="3172857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26" t="4415" r="7181" b="56457"/>
              <a:stretch/>
            </p:blipFill>
            <p:spPr>
              <a:xfrm>
                <a:off x="5905602" y="4216297"/>
                <a:ext cx="4505074" cy="141538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38" t="6226" r="6154" b="48618"/>
              <a:stretch/>
            </p:blipFill>
            <p:spPr>
              <a:xfrm>
                <a:off x="5905602" y="2458822"/>
                <a:ext cx="4505074" cy="1757475"/>
              </a:xfrm>
              <a:prstGeom prst="rect">
                <a:avLst/>
              </a:prstGeom>
            </p:spPr>
          </p:pic>
          <p:grpSp>
            <p:nvGrpSpPr>
              <p:cNvPr id="14" name="그룹 13"/>
              <p:cNvGrpSpPr/>
              <p:nvPr/>
            </p:nvGrpSpPr>
            <p:grpSpPr>
              <a:xfrm>
                <a:off x="1761609" y="2458822"/>
                <a:ext cx="4143996" cy="1585536"/>
                <a:chOff x="191408" y="1682607"/>
                <a:chExt cx="4240785" cy="1622568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18" r="5738" b="67543"/>
                <a:stretch/>
              </p:blipFill>
              <p:spPr>
                <a:xfrm>
                  <a:off x="191408" y="1682607"/>
                  <a:ext cx="4240785" cy="1622568"/>
                </a:xfrm>
                <a:prstGeom prst="rect">
                  <a:avLst/>
                </a:prstGeom>
              </p:spPr>
            </p:pic>
            <p:cxnSp>
              <p:nvCxnSpPr>
                <p:cNvPr id="12" name="직선 연결선 11"/>
                <p:cNvCxnSpPr/>
                <p:nvPr/>
              </p:nvCxnSpPr>
              <p:spPr>
                <a:xfrm>
                  <a:off x="360549" y="3219450"/>
                  <a:ext cx="2373126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그룹 16"/>
              <p:cNvGrpSpPr/>
              <p:nvPr/>
            </p:nvGrpSpPr>
            <p:grpSpPr>
              <a:xfrm>
                <a:off x="1761609" y="4044359"/>
                <a:ext cx="4143995" cy="1587320"/>
                <a:chOff x="127119" y="3200063"/>
                <a:chExt cx="4143995" cy="1587320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70" t="5531" r="6674" b="41342"/>
                <a:stretch/>
              </p:blipFill>
              <p:spPr>
                <a:xfrm>
                  <a:off x="127119" y="3200063"/>
                  <a:ext cx="4143995" cy="1587320"/>
                </a:xfrm>
                <a:prstGeom prst="rect">
                  <a:avLst/>
                </a:prstGeom>
              </p:spPr>
            </p:pic>
            <p:cxnSp>
              <p:nvCxnSpPr>
                <p:cNvPr id="15" name="직선 연결선 14"/>
                <p:cNvCxnSpPr/>
                <p:nvPr/>
              </p:nvCxnSpPr>
              <p:spPr>
                <a:xfrm>
                  <a:off x="359075" y="3554444"/>
                  <a:ext cx="745825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직선 연결선 17"/>
              <p:cNvCxnSpPr/>
              <p:nvPr/>
            </p:nvCxnSpPr>
            <p:spPr>
              <a:xfrm>
                <a:off x="6111794" y="3573494"/>
                <a:ext cx="1742902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6035594" y="5527262"/>
                <a:ext cx="403086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5" t="9808" r="5867"/>
            <a:stretch/>
          </p:blipFill>
          <p:spPr>
            <a:xfrm>
              <a:off x="7538569" y="1722995"/>
              <a:ext cx="2975149" cy="108235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" t="10296" r="6743" b="20815"/>
            <a:stretch/>
          </p:blipFill>
          <p:spPr>
            <a:xfrm>
              <a:off x="7538569" y="2774613"/>
              <a:ext cx="4281072" cy="91107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8" t="11845" r="12187" b="17770"/>
            <a:stretch/>
          </p:blipFill>
          <p:spPr>
            <a:xfrm>
              <a:off x="7538570" y="3631496"/>
              <a:ext cx="3285144" cy="742199"/>
            </a:xfrm>
            <a:prstGeom prst="rect">
              <a:avLst/>
            </a:prstGeom>
          </p:spPr>
        </p:pic>
      </p:grpSp>
      <p:cxnSp>
        <p:nvCxnSpPr>
          <p:cNvPr id="28" name="직선 연결선 27"/>
          <p:cNvCxnSpPr/>
          <p:nvPr/>
        </p:nvCxnSpPr>
        <p:spPr>
          <a:xfrm>
            <a:off x="9215014" y="4068250"/>
            <a:ext cx="124500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543316" y="5088038"/>
            <a:ext cx="263232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572441" y="6059823"/>
            <a:ext cx="121780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45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3353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DB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7" name="_x387625240" descr="EMB00002144586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98"/>
          <a:stretch/>
        </p:blipFill>
        <p:spPr bwMode="auto">
          <a:xfrm>
            <a:off x="192024" y="2106025"/>
            <a:ext cx="9016746" cy="18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92024" y="4923985"/>
            <a:ext cx="105545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b="1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 sz="2000" b="1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기본키이며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 시 자동 증가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이름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복용 시작 날짜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복용 끝 날짜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marR="0" lvl="0" algn="just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하루 복용 횟수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요일마다 복용 여부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(0, 1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값을 받는다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</a:p>
          <a:p>
            <a:pPr marR="0" lvl="0" algn="just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--&gt;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이름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복용 시작 날짜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복용 끝 날짜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하루 복용 횟수는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null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가지지 않도록 했다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요일은 약 추가 시 하나의 요일이라도 설정하지 않으면 저장할 수 없도록 했다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50135" y="3498376"/>
            <a:ext cx="1739579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(MyDBHelper.java)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024" y="1675137"/>
            <a:ext cx="202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defRPr/>
            </a:pPr>
            <a:r>
              <a:rPr lang="en-US" altLang="ko-KR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 </a:t>
            </a:r>
            <a:r>
              <a:rPr lang="en-US" altLang="ko-KR" sz="22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medi</a:t>
            </a:r>
            <a:r>
              <a:rPr lang="en-US" altLang="ko-KR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41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3353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DB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7" name="_x387625240" descr="EMB00002144586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63"/>
          <a:stretch/>
        </p:blipFill>
        <p:spPr bwMode="auto">
          <a:xfrm>
            <a:off x="192024" y="2106024"/>
            <a:ext cx="9016746" cy="156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92024" y="4706034"/>
            <a:ext cx="113374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아이디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medi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테이블의 아이디를 참조하는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외래키이자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 시 자동 증가한다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.),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복용 시간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약에 대해 최대 하루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번의 시간대를 설정할 수 있게 했기에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시간대를 받는다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.)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</a:p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--&gt;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번째 시간대만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null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가지지 않도록 했다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50135" y="3186690"/>
            <a:ext cx="1739579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(MyDBHelper.java)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024" y="1675137"/>
            <a:ext cx="1973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 </a:t>
            </a:r>
            <a:r>
              <a:rPr lang="en-US" altLang="ko-KR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time</a:t>
            </a:r>
            <a:r>
              <a:rPr lang="ko-KR" altLang="en-US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테이블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95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176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약 페이지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2024" y="1675137"/>
            <a:ext cx="37064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defRPr/>
            </a:pPr>
            <a:r>
              <a:rPr lang="en-US" altLang="ko-KR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Expandable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리사이클러뷰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4A110C-8DB8-41CD-ACAE-6148FFCAD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49" y="2103927"/>
            <a:ext cx="2375325" cy="4222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2CCF94-FA72-41E4-9A05-AAE548B969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93" y="2103927"/>
            <a:ext cx="2376000" cy="422280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481CEBB-4F2B-4385-8B54-5DFDC7E03DA3}"/>
              </a:ext>
            </a:extLst>
          </p:cNvPr>
          <p:cNvSpPr/>
          <p:nvPr/>
        </p:nvSpPr>
        <p:spPr>
          <a:xfrm>
            <a:off x="3104049" y="3916599"/>
            <a:ext cx="2375324" cy="445676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DDE029-A924-49F7-B1CC-168EBCD143D6}"/>
              </a:ext>
            </a:extLst>
          </p:cNvPr>
          <p:cNvSpPr/>
          <p:nvPr/>
        </p:nvSpPr>
        <p:spPr>
          <a:xfrm>
            <a:off x="666012" y="3429000"/>
            <a:ext cx="2344581" cy="702733"/>
          </a:xfrm>
          <a:prstGeom prst="roundRect">
            <a:avLst/>
          </a:prstGeom>
          <a:noFill/>
          <a:ln w="571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47BDD-EEB7-4111-9B73-525D86CB2736}"/>
              </a:ext>
            </a:extLst>
          </p:cNvPr>
          <p:cNvSpPr txBox="1"/>
          <p:nvPr/>
        </p:nvSpPr>
        <p:spPr>
          <a:xfrm>
            <a:off x="4953337" y="4390917"/>
            <a:ext cx="857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반복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F2C0EB-6292-4843-A3F6-0A8F34D1D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887" y="2103927"/>
            <a:ext cx="3169686" cy="11677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C0EB1E-4D38-4A32-8F00-B1857880E1F3}"/>
              </a:ext>
            </a:extLst>
          </p:cNvPr>
          <p:cNvSpPr/>
          <p:nvPr/>
        </p:nvSpPr>
        <p:spPr>
          <a:xfrm>
            <a:off x="7569417" y="3107847"/>
            <a:ext cx="1778051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(activity_main.xml)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B4FEF3-DDBC-4B96-98E5-F90E98E82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337" y="2103927"/>
            <a:ext cx="2061069" cy="36447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1113CC-63E5-42D7-953B-CECF01FC8764}"/>
              </a:ext>
            </a:extLst>
          </p:cNvPr>
          <p:cNvSpPr/>
          <p:nvPr/>
        </p:nvSpPr>
        <p:spPr>
          <a:xfrm>
            <a:off x="9660523" y="2365721"/>
            <a:ext cx="1989647" cy="7452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이름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marL="0" marR="0" lvl="0" indent="0" algn="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 박스를 구현한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xml)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1218A11-9B32-48CD-AA82-52B3E72E4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527" y="3702247"/>
            <a:ext cx="5487879" cy="128152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069964-9C52-4CFB-9A27-805021DEAFF8}"/>
              </a:ext>
            </a:extLst>
          </p:cNvPr>
          <p:cNvSpPr/>
          <p:nvPr/>
        </p:nvSpPr>
        <p:spPr>
          <a:xfrm>
            <a:off x="8549813" y="4826774"/>
            <a:ext cx="3054041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(PillListRecyclerViewAdapter.java)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93BF1F-A009-444B-922D-53BE64C5C92A}"/>
              </a:ext>
            </a:extLst>
          </p:cNvPr>
          <p:cNvSpPr/>
          <p:nvPr/>
        </p:nvSpPr>
        <p:spPr>
          <a:xfrm>
            <a:off x="5751851" y="5394837"/>
            <a:ext cx="5805555" cy="931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Expandable </a:t>
            </a: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리사이클러뷰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아이템 접기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펴기 기능을 가능하게 한다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F5BFF5-C831-4FD1-A84A-89DD06DF6BC6}"/>
              </a:ext>
            </a:extLst>
          </p:cNvPr>
          <p:cNvCxnSpPr>
            <a:cxnSpLocks/>
          </p:cNvCxnSpPr>
          <p:nvPr/>
        </p:nvCxnSpPr>
        <p:spPr>
          <a:xfrm>
            <a:off x="6962862" y="4916662"/>
            <a:ext cx="299393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83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99507" y="456687"/>
            <a:ext cx="6176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설명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약 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6B52B6-A1D4-41B7-8B25-C8EB37442B49}"/>
              </a:ext>
            </a:extLst>
          </p:cNvPr>
          <p:cNvSpPr txBox="1"/>
          <p:nvPr/>
        </p:nvSpPr>
        <p:spPr>
          <a:xfrm>
            <a:off x="192024" y="1675137"/>
            <a:ext cx="3818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defRPr/>
            </a:pPr>
            <a:r>
              <a:rPr lang="ko-KR" altLang="en-US" sz="22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DB_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약 목록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3EAA5-823A-4BC9-B904-BCFF8F3B1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4" y="2099854"/>
            <a:ext cx="2374069" cy="4222801"/>
          </a:xfrm>
          <a:prstGeom prst="rect">
            <a:avLst/>
          </a:prstGeom>
        </p:spPr>
      </p:pic>
      <p:sp>
        <p:nvSpPr>
          <p:cNvPr id="27" name="오른쪽 중괄호 26">
            <a:extLst>
              <a:ext uri="{FF2B5EF4-FFF2-40B4-BE49-F238E27FC236}">
                <a16:creationId xmlns:a16="http://schemas.microsoft.com/office/drawing/2014/main" id="{04363534-3875-4020-BB3F-E2EF925AE1B1}"/>
              </a:ext>
            </a:extLst>
          </p:cNvPr>
          <p:cNvSpPr/>
          <p:nvPr/>
        </p:nvSpPr>
        <p:spPr>
          <a:xfrm>
            <a:off x="3010593" y="2858016"/>
            <a:ext cx="647007" cy="1453926"/>
          </a:xfrm>
          <a:prstGeom prst="rightBrace">
            <a:avLst>
              <a:gd name="adj1" fmla="val 8333"/>
              <a:gd name="adj2" fmla="val 1302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BE1D6E-5557-4E72-87A2-A8FB2FD5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591" y="2094319"/>
            <a:ext cx="7123885" cy="4963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8846D2-A0B6-4FA9-86B1-B330DDEDC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591" y="2590700"/>
            <a:ext cx="4584225" cy="71442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876AE3-C242-4B0C-88B5-780C9E328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591" y="3429000"/>
            <a:ext cx="4584225" cy="5449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34A63C-2CF5-4E1F-B2B2-BD270ABAF1D6}"/>
              </a:ext>
            </a:extLst>
          </p:cNvPr>
          <p:cNvSpPr/>
          <p:nvPr/>
        </p:nvSpPr>
        <p:spPr>
          <a:xfrm>
            <a:off x="9830324" y="3775192"/>
            <a:ext cx="1739579" cy="400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(MyDBHelper.java)</a:t>
            </a:r>
          </a:p>
        </p:txBody>
      </p:sp>
    </p:spTree>
    <p:extLst>
      <p:ext uri="{BB962C8B-B14F-4D97-AF65-F5344CB8AC3E}">
        <p14:creationId xmlns:p14="http://schemas.microsoft.com/office/powerpoint/2010/main" val="41506776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1179</Words>
  <Application>Microsoft Office PowerPoint</Application>
  <PresentationFormat>와이드스크린</PresentationFormat>
  <Paragraphs>203</Paragraphs>
  <Slides>35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Arial</vt:lpstr>
      <vt:lpstr>나눔스퀘어 ExtraBold</vt:lpstr>
      <vt:lpstr>맑은 고딕</vt:lpstr>
      <vt:lpstr>나눔스퀘어 Bold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ChoHeejune</dc:creator>
  <cp:lastModifiedBy>신 지원</cp:lastModifiedBy>
  <cp:revision>120</cp:revision>
  <dcterms:created xsi:type="dcterms:W3CDTF">2019-08-25T06:32:02Z</dcterms:created>
  <dcterms:modified xsi:type="dcterms:W3CDTF">2019-08-26T01:35:39Z</dcterms:modified>
</cp:coreProperties>
</file>